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6" r:id="rId1"/>
  </p:sldMasterIdLst>
  <p:sldIdLst>
    <p:sldId id="256" r:id="rId2"/>
    <p:sldId id="259" r:id="rId3"/>
    <p:sldId id="278" r:id="rId4"/>
    <p:sldId id="279" r:id="rId5"/>
    <p:sldId id="280" r:id="rId6"/>
    <p:sldId id="269" r:id="rId7"/>
    <p:sldId id="275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 snapToGrid="0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3" name="Rectangle 31"/>
          <p:cNvSpPr>
            <a:spLocks noChangeArrowheads="1"/>
          </p:cNvSpPr>
          <p:nvPr/>
        </p:nvSpPr>
        <p:spPr bwMode="gray">
          <a:xfrm>
            <a:off x="241300" y="4216400"/>
            <a:ext cx="57023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gray">
          <a:xfrm>
            <a:off x="5102225" y="1676400"/>
            <a:ext cx="8382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gray">
          <a:xfrm>
            <a:off x="6788150" y="1676400"/>
            <a:ext cx="831850" cy="914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gray">
          <a:xfrm flipV="1">
            <a:off x="6705600" y="6553200"/>
            <a:ext cx="24384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gray">
          <a:xfrm>
            <a:off x="0" y="2590800"/>
            <a:ext cx="6794500" cy="137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gray">
          <a:xfrm flipH="1" flipV="1">
            <a:off x="0" y="3886200"/>
            <a:ext cx="6400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gray">
          <a:xfrm>
            <a:off x="0" y="0"/>
            <a:ext cx="228600" cy="68580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tint val="23529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gray">
          <a:xfrm>
            <a:off x="5946775" y="2590800"/>
            <a:ext cx="841375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gray">
          <a:xfrm flipH="1">
            <a:off x="5946775" y="3505200"/>
            <a:ext cx="838200" cy="838200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228600" y="1447800"/>
            <a:ext cx="8915400" cy="3581400"/>
            <a:chOff x="144" y="912"/>
            <a:chExt cx="5616" cy="2256"/>
          </a:xfrm>
        </p:grpSpPr>
        <p:sp>
          <p:nvSpPr>
            <p:cNvPr id="13353" name="Line 41"/>
            <p:cNvSpPr>
              <a:spLocks noChangeShapeType="1"/>
            </p:cNvSpPr>
            <p:nvPr/>
          </p:nvSpPr>
          <p:spPr bwMode="gray">
            <a:xfrm>
              <a:off x="144" y="2208"/>
              <a:ext cx="4752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gray">
            <a:xfrm>
              <a:off x="144" y="2736"/>
              <a:ext cx="4752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355" name="Line 43"/>
            <p:cNvSpPr>
              <a:spLocks noChangeShapeType="1"/>
            </p:cNvSpPr>
            <p:nvPr/>
          </p:nvSpPr>
          <p:spPr bwMode="gray">
            <a:xfrm>
              <a:off x="144" y="1632"/>
              <a:ext cx="4752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gray">
            <a:xfrm>
              <a:off x="4800" y="912"/>
              <a:ext cx="0" cy="225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gray">
            <a:xfrm>
              <a:off x="3744" y="912"/>
              <a:ext cx="0" cy="225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gray">
            <a:xfrm>
              <a:off x="4278" y="912"/>
              <a:ext cx="0" cy="225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gray">
            <a:xfrm>
              <a:off x="3212" y="912"/>
              <a:ext cx="0" cy="225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gray">
            <a:xfrm>
              <a:off x="3024" y="1056"/>
              <a:ext cx="273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2708275"/>
            <a:ext cx="5407025" cy="1512888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pl-PL" altLang="ko-KR" smtClean="0"/>
              <a:t>Kliknij, aby edytować styl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4479925"/>
            <a:ext cx="6048375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l-PL" altLang="ko-KR" smtClean="0"/>
              <a:t>Kliknij, aby edytować styl wzorca podtytułu</a:t>
            </a:r>
            <a:endParaRPr lang="en-US" altLang="ko-KR"/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6659563" y="6524625"/>
            <a:ext cx="2484437" cy="33337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59113" y="6524625"/>
            <a:ext cx="2133600" cy="152400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602AC75D-A2E3-4691-8C3B-9EB94F2CD993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49A6-579A-4399-ACA5-2258011755E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3388" y="404813"/>
            <a:ext cx="2108200" cy="59197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173788" cy="59197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6AB4C-BBE1-4306-BCFC-6BC9D823E53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ytuł,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7559675" cy="7207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6443663" y="6553200"/>
            <a:ext cx="239236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2656E436-7BC7-42D5-BA81-11C27428F1D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E80B5-1545-4FDF-BB12-BB2498AFF3B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5FA69-2581-4B1C-B902-B5E7EEE8AB1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F07A5-923C-46F5-94AC-2B87632BDC3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E44E9-1D82-4A7F-B178-12EFDFF7ED0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1C7F-68BC-4784-A75C-A289C933027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13145-CDA3-4BE7-AA91-F073B538F9F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13FA5-AFD7-47E6-9338-11EE7C359CC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22382-2EA3-49C2-9D72-FF71186F89F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" name="Rectangle 51"/>
          <p:cNvSpPr>
            <a:spLocks noChangeArrowheads="1"/>
          </p:cNvSpPr>
          <p:nvPr/>
        </p:nvSpPr>
        <p:spPr bwMode="gray">
          <a:xfrm flipH="1">
            <a:off x="8915400" y="0"/>
            <a:ext cx="2286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2352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gray">
          <a:xfrm flipH="1">
            <a:off x="903288" y="1060450"/>
            <a:ext cx="8012112" cy="1968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en-US">
              <a:ea typeface="굴림" pitchFamily="50" charset="-127"/>
            </a:endParaRP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gray">
          <a:xfrm flipH="1">
            <a:off x="904875" y="87313"/>
            <a:ext cx="355600" cy="3508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gray">
          <a:xfrm flipH="1">
            <a:off x="190500" y="87313"/>
            <a:ext cx="354013" cy="3508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gray">
          <a:xfrm flipH="1">
            <a:off x="541338" y="441325"/>
            <a:ext cx="8374062" cy="520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gray">
          <a:xfrm flipV="1">
            <a:off x="708025" y="803275"/>
            <a:ext cx="8207375" cy="306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45" name="Rectangle 57"/>
          <p:cNvSpPr>
            <a:spLocks noChangeArrowheads="1"/>
          </p:cNvSpPr>
          <p:nvPr/>
        </p:nvSpPr>
        <p:spPr bwMode="gray">
          <a:xfrm flipH="1">
            <a:off x="549275" y="438150"/>
            <a:ext cx="357188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46" name="Line 58"/>
          <p:cNvSpPr>
            <a:spLocks noChangeShapeType="1"/>
          </p:cNvSpPr>
          <p:nvPr/>
        </p:nvSpPr>
        <p:spPr bwMode="gray">
          <a:xfrm flipH="1">
            <a:off x="125413" y="787400"/>
            <a:ext cx="8807450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12347" name="Line 59"/>
          <p:cNvSpPr>
            <a:spLocks noChangeShapeType="1"/>
          </p:cNvSpPr>
          <p:nvPr/>
        </p:nvSpPr>
        <p:spPr bwMode="gray">
          <a:xfrm flipH="1">
            <a:off x="125413" y="1109663"/>
            <a:ext cx="8782050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gray">
          <a:xfrm>
            <a:off x="546100" y="787400"/>
            <a:ext cx="355600" cy="322263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2349" name="Group 61"/>
          <p:cNvGrpSpPr>
            <a:grpSpLocks/>
          </p:cNvGrpSpPr>
          <p:nvPr/>
        </p:nvGrpSpPr>
        <p:grpSpPr bwMode="auto">
          <a:xfrm>
            <a:off x="190500" y="0"/>
            <a:ext cx="1071563" cy="1219200"/>
            <a:chOff x="120" y="0"/>
            <a:chExt cx="675" cy="864"/>
          </a:xfrm>
        </p:grpSpPr>
        <p:sp>
          <p:nvSpPr>
            <p:cNvPr id="12350" name="Line 62"/>
            <p:cNvSpPr>
              <a:spLocks noChangeShapeType="1"/>
            </p:cNvSpPr>
            <p:nvPr/>
          </p:nvSpPr>
          <p:spPr bwMode="gray">
            <a:xfrm flipH="1">
              <a:off x="120" y="0"/>
              <a:ext cx="0" cy="864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351" name="Line 63"/>
            <p:cNvSpPr>
              <a:spLocks noChangeShapeType="1"/>
            </p:cNvSpPr>
            <p:nvPr/>
          </p:nvSpPr>
          <p:spPr bwMode="gray">
            <a:xfrm flipH="1">
              <a:off x="569" y="0"/>
              <a:ext cx="0" cy="864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352" name="Line 64"/>
            <p:cNvSpPr>
              <a:spLocks noChangeShapeType="1"/>
            </p:cNvSpPr>
            <p:nvPr/>
          </p:nvSpPr>
          <p:spPr bwMode="gray">
            <a:xfrm flipH="1">
              <a:off x="342" y="0"/>
              <a:ext cx="0" cy="864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353" name="Line 65"/>
            <p:cNvSpPr>
              <a:spLocks noChangeShapeType="1"/>
            </p:cNvSpPr>
            <p:nvPr/>
          </p:nvSpPr>
          <p:spPr bwMode="gray">
            <a:xfrm flipH="1">
              <a:off x="795" y="0"/>
              <a:ext cx="0" cy="864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pl-PL"/>
            </a:p>
          </p:txBody>
        </p:sp>
      </p:grpSp>
      <p:sp>
        <p:nvSpPr>
          <p:cNvPr id="12354" name="Line 66"/>
          <p:cNvSpPr>
            <a:spLocks noChangeShapeType="1"/>
          </p:cNvSpPr>
          <p:nvPr/>
        </p:nvSpPr>
        <p:spPr bwMode="gray">
          <a:xfrm flipH="1">
            <a:off x="123825" y="438150"/>
            <a:ext cx="8807450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12355" name="Line 67"/>
          <p:cNvSpPr>
            <a:spLocks noChangeShapeType="1"/>
          </p:cNvSpPr>
          <p:nvPr/>
        </p:nvSpPr>
        <p:spPr bwMode="gray">
          <a:xfrm>
            <a:off x="123825" y="85725"/>
            <a:ext cx="1219200" cy="0"/>
          </a:xfrm>
          <a:prstGeom prst="line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12356" name="Rectangle 68"/>
          <p:cNvSpPr>
            <a:spLocks noChangeArrowheads="1"/>
          </p:cNvSpPr>
          <p:nvPr/>
        </p:nvSpPr>
        <p:spPr bwMode="gray">
          <a:xfrm flipV="1">
            <a:off x="6477000" y="6553200"/>
            <a:ext cx="24384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1331913" y="404813"/>
            <a:ext cx="75596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ko-KR" smtClean="0"/>
              <a:t>Kliknij, aby edytować styl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ko-KR" smtClean="0"/>
              <a:t>Kliknij, aby edytować style wzorca tekstu</a:t>
            </a:r>
          </a:p>
          <a:p>
            <a:pPr lvl="1"/>
            <a:r>
              <a:rPr lang="pl-PL" altLang="ko-KR" smtClean="0"/>
              <a:t>Drugi poziom</a:t>
            </a:r>
          </a:p>
          <a:p>
            <a:pPr lvl="2"/>
            <a:r>
              <a:rPr lang="pl-PL" altLang="ko-KR" smtClean="0"/>
              <a:t>Trzeci poziom</a:t>
            </a:r>
          </a:p>
          <a:p>
            <a:pPr lvl="3"/>
            <a:r>
              <a:rPr lang="pl-PL" altLang="ko-KR" smtClean="0"/>
              <a:t>Czwarty poziom</a:t>
            </a:r>
          </a:p>
          <a:p>
            <a:pPr lvl="4"/>
            <a:r>
              <a:rPr lang="pl-PL" altLang="ko-KR" smtClean="0"/>
              <a:t>Piąty poziom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477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43663" y="6553200"/>
            <a:ext cx="239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Verdana" pitchFamily="34" charset="0"/>
                <a:ea typeface="굴림" pitchFamily="50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굴림" pitchFamily="50" charset="-127"/>
              </a:defRPr>
            </a:lvl1pPr>
          </a:lstStyle>
          <a:p>
            <a:fld id="{AFB6CEA4-6D51-4889-B613-DA03439B37B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" grpId="0" animBg="1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kofama.com.pl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5000"/>
                <a:lumOff val="45000"/>
              </a:schemeClr>
            </a:gs>
            <a:gs pos="8000">
              <a:schemeClr val="tx1">
                <a:lumMod val="53000"/>
                <a:lumOff val="47000"/>
              </a:schemeClr>
            </a:gs>
            <a:gs pos="16000">
              <a:schemeClr val="tx1">
                <a:lumMod val="0"/>
                <a:lumOff val="100000"/>
              </a:schemeClr>
            </a:gs>
            <a:gs pos="10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9" name="Picture 17" descr="C:\Documents and Settings\sokolowski\Pulpit\kotwy\www\images\rury.jpg"/>
          <p:cNvPicPr>
            <a:picLocks noChangeAspect="1" noChangeArrowheads="1"/>
          </p:cNvPicPr>
          <p:nvPr/>
        </p:nvPicPr>
        <p:blipFill>
          <a:blip r:embed="rId2"/>
          <a:srcRect r="35584"/>
          <a:stretch>
            <a:fillRect/>
          </a:stretch>
        </p:blipFill>
        <p:spPr bwMode="auto">
          <a:xfrm>
            <a:off x="233333" y="4350744"/>
            <a:ext cx="714379" cy="73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33" y="2787267"/>
            <a:ext cx="4857783" cy="1487278"/>
          </a:xfrm>
        </p:spPr>
        <p:txBody>
          <a:bodyPr/>
          <a:lstStyle/>
          <a:p>
            <a:pPr algn="ctr"/>
            <a:r>
              <a:rPr lang="pl-PL" altLang="ko-KR" sz="2800" b="1" dirty="0">
                <a:latin typeface="Tahoma" pitchFamily="34" charset="0"/>
                <a:ea typeface="굴림" pitchFamily="50" charset="-127"/>
                <a:cs typeface="Tahoma" pitchFamily="34" charset="0"/>
              </a:rPr>
              <a:t/>
            </a:r>
            <a:br>
              <a:rPr lang="pl-PL" altLang="ko-KR" sz="2800" b="1" dirty="0">
                <a:latin typeface="Tahoma" pitchFamily="34" charset="0"/>
                <a:ea typeface="굴림" pitchFamily="50" charset="-127"/>
                <a:cs typeface="Tahoma" pitchFamily="34" charset="0"/>
              </a:rPr>
            </a:br>
            <a:r>
              <a:rPr lang="pl-PL" altLang="ko-KR" sz="1900" b="1" cap="small" dirty="0" smtClean="0">
                <a:latin typeface="Tahoma" pitchFamily="34" charset="0"/>
                <a:ea typeface="굴림" pitchFamily="50" charset="-127"/>
                <a:cs typeface="Tahoma" pitchFamily="34" charset="0"/>
              </a:rPr>
              <a:t>SONAR – Ultradźwiękowy system diagnostyki stanu zamocowania kotew stalowych w górotworze</a:t>
            </a:r>
            <a:r>
              <a:rPr lang="pl-PL" altLang="ko-KR" sz="2800" b="1" dirty="0">
                <a:latin typeface="Tahoma" pitchFamily="34" charset="0"/>
                <a:ea typeface="굴림" pitchFamily="50" charset="-127"/>
                <a:cs typeface="Tahoma" pitchFamily="34" charset="0"/>
              </a:rPr>
              <a:t/>
            </a:r>
            <a:br>
              <a:rPr lang="pl-PL" altLang="ko-KR" sz="2800" b="1" dirty="0">
                <a:latin typeface="Tahoma" pitchFamily="34" charset="0"/>
                <a:ea typeface="굴림" pitchFamily="50" charset="-127"/>
                <a:cs typeface="Tahoma" pitchFamily="34" charset="0"/>
              </a:rPr>
            </a:br>
            <a:r>
              <a:rPr lang="pl-PL" altLang="ko-KR" sz="2800" b="1" dirty="0">
                <a:latin typeface="Tahoma" pitchFamily="34" charset="0"/>
                <a:ea typeface="굴림" pitchFamily="50" charset="-127"/>
                <a:cs typeface="Tahoma" pitchFamily="34" charset="0"/>
              </a:rPr>
              <a:t/>
            </a:r>
            <a:br>
              <a:rPr lang="pl-PL" altLang="ko-KR" sz="2800" b="1" dirty="0">
                <a:latin typeface="Tahoma" pitchFamily="34" charset="0"/>
                <a:ea typeface="굴림" pitchFamily="50" charset="-127"/>
                <a:cs typeface="Tahoma" pitchFamily="34" charset="0"/>
              </a:rPr>
            </a:br>
            <a:r>
              <a:rPr lang="pl-PL" altLang="ko-KR" sz="3400" b="1" cap="small" dirty="0" err="1" smtClean="0">
                <a:latin typeface="+mn-lt"/>
                <a:ea typeface="굴림" pitchFamily="50" charset="-127"/>
                <a:cs typeface="Tahoma" pitchFamily="34" charset="0"/>
              </a:rPr>
              <a:t>Kofama</a:t>
            </a:r>
            <a:r>
              <a:rPr lang="pl-PL" altLang="ko-KR" sz="3400" b="1" cap="small" dirty="0" smtClean="0">
                <a:latin typeface="+mn-lt"/>
                <a:ea typeface="굴림" pitchFamily="50" charset="-127"/>
                <a:cs typeface="Tahoma" pitchFamily="34" charset="0"/>
              </a:rPr>
              <a:t> Koźle S.A.</a:t>
            </a:r>
            <a:r>
              <a:rPr lang="pl-PL" altLang="ko-KR" sz="3400" b="1" dirty="0" smtClean="0">
                <a:latin typeface="Tahoma" pitchFamily="34" charset="0"/>
                <a:ea typeface="굴림" pitchFamily="50" charset="-127"/>
                <a:cs typeface="Tahoma" pitchFamily="34" charset="0"/>
              </a:rPr>
              <a:t/>
            </a:r>
            <a:br>
              <a:rPr lang="pl-PL" altLang="ko-KR" sz="3400" b="1" dirty="0" smtClean="0">
                <a:latin typeface="Tahoma" pitchFamily="34" charset="0"/>
                <a:ea typeface="굴림" pitchFamily="50" charset="-127"/>
                <a:cs typeface="Tahoma" pitchFamily="34" charset="0"/>
              </a:rPr>
            </a:br>
            <a:endParaRPr lang="ko-KR" altLang="en-US" sz="3400" b="1" dirty="0">
              <a:latin typeface="Tahoma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643702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  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www.</a:t>
            </a: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kofama.com.pl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33807" name="Picture 15" descr="C:\Documents and Settings\sokolowski\Pulpit\kotwy\www\images\welding-02.jpg"/>
          <p:cNvPicPr>
            <a:picLocks noChangeAspect="1" noChangeArrowheads="1"/>
          </p:cNvPicPr>
          <p:nvPr/>
        </p:nvPicPr>
        <p:blipFill>
          <a:blip r:embed="rId3"/>
          <a:srcRect b="20960"/>
          <a:stretch>
            <a:fillRect/>
          </a:stretch>
        </p:blipFill>
        <p:spPr bwMode="auto">
          <a:xfrm>
            <a:off x="942950" y="5088743"/>
            <a:ext cx="712800" cy="7143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811" name="Picture 19" descr="C:\Documents and Settings\sokolowski\Pulpit\kotwy\www\images\36-40 Trent 1000 6_tcm239-18736.jpg"/>
          <p:cNvPicPr>
            <a:picLocks noChangeAspect="1" noChangeArrowheads="1"/>
          </p:cNvPicPr>
          <p:nvPr/>
        </p:nvPicPr>
        <p:blipFill>
          <a:blip r:embed="rId4" cstate="print"/>
          <a:srcRect t="18898"/>
          <a:stretch>
            <a:fillRect/>
          </a:stretch>
        </p:blipFill>
        <p:spPr bwMode="auto">
          <a:xfrm>
            <a:off x="6830458" y="1683544"/>
            <a:ext cx="784780" cy="906013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48" y="138944"/>
            <a:ext cx="1703509" cy="1411649"/>
          </a:xfrm>
          <a:prstGeom prst="rect">
            <a:avLst/>
          </a:prstGeom>
        </p:spPr>
      </p:pic>
      <p:pic>
        <p:nvPicPr>
          <p:cNvPr id="9" name="Obraz 8" descr="C:\Users\VTI\Downloads\Sonar zdjęcia\1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12976" b="8000"/>
          <a:stretch/>
        </p:blipFill>
        <p:spPr bwMode="auto">
          <a:xfrm>
            <a:off x="5168234" y="1684266"/>
            <a:ext cx="777600" cy="905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Znalezione obrazy dla zapytania kopalnia wydobyci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51" y="4350743"/>
            <a:ext cx="789994" cy="7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23" y="268646"/>
            <a:ext cx="2816087" cy="115224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198" y="5264036"/>
            <a:ext cx="2781299" cy="1177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5000"/>
                <a:lumOff val="45000"/>
              </a:schemeClr>
            </a:gs>
            <a:gs pos="8000">
              <a:schemeClr val="tx1">
                <a:lumMod val="40000"/>
                <a:lumOff val="60000"/>
              </a:schemeClr>
            </a:gs>
            <a:gs pos="21000">
              <a:schemeClr val="tx1">
                <a:lumMod val="0"/>
                <a:lumOff val="100000"/>
              </a:schemeClr>
            </a:gs>
            <a:gs pos="96000">
              <a:srgbClr val="F6F6F6">
                <a:lumMod val="68000"/>
              </a:srgbClr>
            </a:gs>
            <a:gs pos="86000">
              <a:srgbClr val="F9F9F9"/>
            </a:gs>
            <a:gs pos="10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833" y="510164"/>
            <a:ext cx="7615451" cy="500066"/>
          </a:xfrm>
          <a:solidFill>
            <a:schemeClr val="tx1"/>
          </a:solidFill>
        </p:spPr>
        <p:txBody>
          <a:bodyPr/>
          <a:lstStyle/>
          <a:p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  <a:cs typeface="Tahoma" pitchFamily="34" charset="0"/>
              </a:rPr>
              <a:t> Plan prezentacji</a:t>
            </a:r>
            <a:endParaRPr lang="ko-KR" altLang="en-US" sz="2400" dirty="0">
              <a:solidFill>
                <a:schemeClr val="bg1"/>
              </a:solidFill>
              <a:ea typeface="굴림" pitchFamily="50" charset="-127"/>
              <a:cs typeface="Tahom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265" y="1836682"/>
            <a:ext cx="7302177" cy="3142941"/>
          </a:xfrm>
        </p:spPr>
        <p:txBody>
          <a:bodyPr/>
          <a:lstStyle/>
          <a:p>
            <a:pPr marL="0" indent="0" algn="just">
              <a:buNone/>
            </a:pPr>
            <a:r>
              <a:rPr lang="pl-PL" altLang="ko-KR" sz="2000" b="1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Plan prezentacji:</a:t>
            </a:r>
          </a:p>
          <a:p>
            <a:pPr marL="0" indent="0" algn="just">
              <a:buNone/>
            </a:pPr>
            <a:endParaRPr lang="pl-PL" altLang="ko-KR" sz="1800" b="1" dirty="0">
              <a:solidFill>
                <a:schemeClr val="tx1">
                  <a:lumMod val="50000"/>
                </a:schemeClr>
              </a:solidFill>
              <a:ea typeface="굴림" pitchFamily="50" charset="-127"/>
            </a:endParaRPr>
          </a:p>
          <a:p>
            <a:pPr lvl="1" algn="just"/>
            <a:r>
              <a:rPr lang="pl-PL" altLang="ko-KR" sz="18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Geneza projektu – problemy badawcze</a:t>
            </a:r>
          </a:p>
          <a:p>
            <a:pPr lvl="1" algn="just"/>
            <a:r>
              <a:rPr lang="pl-PL" altLang="ko-KR" sz="18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Koncepcja systemu SONAR</a:t>
            </a:r>
          </a:p>
          <a:p>
            <a:pPr lvl="1" algn="just"/>
            <a:r>
              <a:rPr lang="pl-PL" altLang="ko-KR" sz="18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Koncepcja pomiarów</a:t>
            </a:r>
          </a:p>
          <a:p>
            <a:pPr lvl="1" algn="just"/>
            <a:r>
              <a:rPr lang="pl-PL" altLang="ko-KR" sz="18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Moduły funkcjonalne SONAR</a:t>
            </a:r>
          </a:p>
          <a:p>
            <a:pPr lvl="1" algn="just"/>
            <a:r>
              <a:rPr lang="pl-PL" altLang="ko-KR" sz="18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Algorytmy przetwarzania danych i stanu wizualizacji</a:t>
            </a:r>
          </a:p>
          <a:p>
            <a:pPr marL="457200" lvl="1" indent="0" algn="just">
              <a:buNone/>
            </a:pPr>
            <a:r>
              <a:rPr lang="pl-PL" altLang="ko-KR" sz="1800" dirty="0" smtClean="0">
                <a:solidFill>
                  <a:schemeClr val="tx1">
                    <a:lumMod val="50000"/>
                  </a:schemeClr>
                </a:solidFill>
                <a:ea typeface="굴림" pitchFamily="50" charset="-127"/>
              </a:rPr>
              <a:t>     wklejenia kotwy stalowej</a:t>
            </a:r>
          </a:p>
          <a:p>
            <a:pPr lvl="1" algn="just"/>
            <a:endParaRPr lang="pl-PL" altLang="ko-KR" sz="1800" dirty="0" smtClean="0">
              <a:solidFill>
                <a:schemeClr val="tx1">
                  <a:lumMod val="50000"/>
                </a:schemeClr>
              </a:solidFill>
              <a:ea typeface="굴림" pitchFamily="50" charset="-127"/>
            </a:endParaRPr>
          </a:p>
          <a:p>
            <a:pPr marL="0" indent="0" algn="just">
              <a:buNone/>
            </a:pPr>
            <a:endParaRPr lang="ko-KR" altLang="en-US" sz="2000" dirty="0">
              <a:solidFill>
                <a:schemeClr val="tx1">
                  <a:lumMod val="50000"/>
                </a:schemeClr>
              </a:solidFill>
              <a:ea typeface="굴림" pitchFamily="50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84933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0" y="451499"/>
            <a:ext cx="745042" cy="61739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43702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  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www.</a:t>
            </a: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kofama.com.pl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5000"/>
                <a:lumOff val="45000"/>
              </a:schemeClr>
            </a:gs>
            <a:gs pos="8000">
              <a:schemeClr val="tx1">
                <a:lumMod val="40000"/>
                <a:lumOff val="60000"/>
              </a:schemeClr>
            </a:gs>
            <a:gs pos="21000">
              <a:schemeClr val="tx1">
                <a:lumMod val="0"/>
                <a:lumOff val="100000"/>
              </a:schemeClr>
            </a:gs>
            <a:gs pos="96000">
              <a:srgbClr val="F6F6F6">
                <a:lumMod val="68000"/>
              </a:srgbClr>
            </a:gs>
            <a:gs pos="86000">
              <a:srgbClr val="F9F9F9"/>
            </a:gs>
            <a:gs pos="10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833" y="510164"/>
            <a:ext cx="7615451" cy="500066"/>
          </a:xfrm>
          <a:solidFill>
            <a:schemeClr val="tx1"/>
          </a:solidFill>
        </p:spPr>
        <p:txBody>
          <a:bodyPr/>
          <a:lstStyle/>
          <a:p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  <a:cs typeface="Tahoma" pitchFamily="34" charset="0"/>
              </a:rPr>
              <a:t> </a:t>
            </a:r>
            <a:r>
              <a:rPr lang="pl-PL" altLang="ko-KR" sz="2400" dirty="0">
                <a:solidFill>
                  <a:schemeClr val="bg1"/>
                </a:solidFill>
                <a:ea typeface="굴림" pitchFamily="50" charset="-127"/>
                <a:cs typeface="Tahoma" pitchFamily="34" charset="0"/>
              </a:rPr>
              <a:t>Geneza projektu – problemy badawcze</a:t>
            </a:r>
            <a:endParaRPr lang="ko-KR" altLang="en-US" sz="2400" dirty="0">
              <a:solidFill>
                <a:schemeClr val="bg1"/>
              </a:solidFill>
              <a:ea typeface="굴림" pitchFamily="50" charset="-127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84933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0" y="451499"/>
            <a:ext cx="745042" cy="61739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43702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  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www.</a:t>
            </a: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kofama.com.pl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10" y="1597976"/>
            <a:ext cx="1707614" cy="418175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2" y="1597976"/>
            <a:ext cx="4007162" cy="31623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62951" y="5993230"/>
            <a:ext cx="3913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Wpływ krzywizny otworu na efekt wymieszania i grubość warstwy spoiwa</a:t>
            </a:r>
            <a:endParaRPr lang="pl-PL" sz="1200" dirty="0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793823" y="50710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Sposoby utraty połączenia kotwy z górotworem</a:t>
            </a:r>
            <a:endParaRPr lang="pl-PL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5000"/>
                <a:lumOff val="45000"/>
              </a:schemeClr>
            </a:gs>
            <a:gs pos="8000">
              <a:schemeClr val="tx1">
                <a:lumMod val="40000"/>
                <a:lumOff val="60000"/>
              </a:schemeClr>
            </a:gs>
            <a:gs pos="21000">
              <a:schemeClr val="tx1">
                <a:lumMod val="0"/>
                <a:lumOff val="100000"/>
              </a:schemeClr>
            </a:gs>
            <a:gs pos="96000">
              <a:srgbClr val="F6F6F6">
                <a:lumMod val="68000"/>
              </a:srgbClr>
            </a:gs>
            <a:gs pos="86000">
              <a:srgbClr val="F9F9F9"/>
            </a:gs>
            <a:gs pos="10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833" y="510164"/>
            <a:ext cx="7615451" cy="500066"/>
          </a:xfrm>
          <a:solidFill>
            <a:schemeClr val="tx1"/>
          </a:solidFill>
        </p:spPr>
        <p:txBody>
          <a:bodyPr/>
          <a:lstStyle/>
          <a:p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  <a:cs typeface="Tahoma" pitchFamily="34" charset="0"/>
              </a:rPr>
              <a:t> Koncepcja systemu SONAR</a:t>
            </a:r>
            <a:endParaRPr lang="ko-KR" altLang="en-US" sz="2400" dirty="0">
              <a:solidFill>
                <a:schemeClr val="bg1"/>
              </a:solidFill>
              <a:ea typeface="굴림" pitchFamily="50" charset="-127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84933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0" y="451499"/>
            <a:ext cx="745042" cy="61739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43702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  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www.</a:t>
            </a: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kofama.com.pl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859316" y="2052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0" name="Grupa 9"/>
          <p:cNvGrpSpPr>
            <a:grpSpLocks/>
          </p:cNvGrpSpPr>
          <p:nvPr/>
        </p:nvGrpSpPr>
        <p:grpSpPr bwMode="auto">
          <a:xfrm>
            <a:off x="859316" y="1817783"/>
            <a:ext cx="7101270" cy="3727015"/>
            <a:chOff x="13795" y="18256"/>
            <a:chExt cx="59007" cy="3630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3" y="37703"/>
              <a:ext cx="7588" cy="1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ostokąt 11"/>
            <p:cNvSpPr>
              <a:spLocks noChangeArrowheads="1"/>
            </p:cNvSpPr>
            <p:nvPr/>
          </p:nvSpPr>
          <p:spPr bwMode="auto">
            <a:xfrm flipH="1">
              <a:off x="14255" y="18256"/>
              <a:ext cx="30512" cy="18399"/>
            </a:xfrm>
            <a:prstGeom prst="rect">
              <a:avLst/>
            </a:prstGeom>
            <a:gradFill rotWithShape="1">
              <a:gsLst>
                <a:gs pos="0">
                  <a:srgbClr val="B196D2"/>
                </a:gs>
                <a:gs pos="50000">
                  <a:srgbClr val="CFC0E2"/>
                </a:gs>
                <a:gs pos="100000">
                  <a:srgbClr val="E7E1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3" name="Łącznik prosty 12"/>
            <p:cNvCxnSpPr>
              <a:cxnSpLocks noChangeShapeType="1"/>
            </p:cNvCxnSpPr>
            <p:nvPr/>
          </p:nvCxnSpPr>
          <p:spPr bwMode="auto">
            <a:xfrm>
              <a:off x="13795" y="36576"/>
              <a:ext cx="31671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Prostokąt 13"/>
            <p:cNvSpPr>
              <a:spLocks noChangeArrowheads="1"/>
            </p:cNvSpPr>
            <p:nvPr/>
          </p:nvSpPr>
          <p:spPr bwMode="auto">
            <a:xfrm flipH="1">
              <a:off x="18367" y="21336"/>
              <a:ext cx="460" cy="15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Prostokąt 14"/>
            <p:cNvSpPr>
              <a:spLocks noChangeArrowheads="1"/>
            </p:cNvSpPr>
            <p:nvPr/>
          </p:nvSpPr>
          <p:spPr bwMode="auto">
            <a:xfrm flipH="1">
              <a:off x="23844" y="21494"/>
              <a:ext cx="460" cy="157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Prostokąt 15"/>
            <p:cNvSpPr>
              <a:spLocks noChangeArrowheads="1"/>
            </p:cNvSpPr>
            <p:nvPr/>
          </p:nvSpPr>
          <p:spPr bwMode="auto">
            <a:xfrm flipH="1">
              <a:off x="34893" y="21415"/>
              <a:ext cx="460" cy="157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Prostokąt 16"/>
            <p:cNvSpPr>
              <a:spLocks noChangeArrowheads="1"/>
            </p:cNvSpPr>
            <p:nvPr/>
          </p:nvSpPr>
          <p:spPr bwMode="auto">
            <a:xfrm flipH="1">
              <a:off x="40767" y="21637"/>
              <a:ext cx="460" cy="15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9" name="Prostokąt 18"/>
            <p:cNvSpPr>
              <a:spLocks noChangeArrowheads="1"/>
            </p:cNvSpPr>
            <p:nvPr/>
          </p:nvSpPr>
          <p:spPr bwMode="auto">
            <a:xfrm flipH="1">
              <a:off x="14176" y="50069"/>
              <a:ext cx="30512" cy="4493"/>
            </a:xfrm>
            <a:prstGeom prst="rect">
              <a:avLst/>
            </a:prstGeom>
            <a:gradFill rotWithShape="1">
              <a:gsLst>
                <a:gs pos="0">
                  <a:srgbClr val="B196D2"/>
                </a:gs>
                <a:gs pos="50000">
                  <a:srgbClr val="CFC0E2"/>
                </a:gs>
                <a:gs pos="100000">
                  <a:srgbClr val="E7E1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0" name="Prostokąt 19"/>
            <p:cNvSpPr>
              <a:spLocks noChangeArrowheads="1"/>
            </p:cNvSpPr>
            <p:nvPr/>
          </p:nvSpPr>
          <p:spPr bwMode="auto">
            <a:xfrm rot="14024797" flipV="1">
              <a:off x="22947" y="39250"/>
              <a:ext cx="4890" cy="365"/>
            </a:xfrm>
            <a:prstGeom prst="rect">
              <a:avLst/>
            </a:prstGeom>
            <a:solidFill>
              <a:srgbClr val="484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1" name="Prostokąt 20"/>
            <p:cNvSpPr>
              <a:spLocks noChangeArrowheads="1"/>
            </p:cNvSpPr>
            <p:nvPr/>
          </p:nvSpPr>
          <p:spPr bwMode="auto">
            <a:xfrm>
              <a:off x="23653" y="37322"/>
              <a:ext cx="842" cy="38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22" name="Grupa 21"/>
            <p:cNvGrpSpPr>
              <a:grpSpLocks/>
            </p:cNvGrpSpPr>
            <p:nvPr/>
          </p:nvGrpSpPr>
          <p:grpSpPr bwMode="auto">
            <a:xfrm>
              <a:off x="21463" y="33401"/>
              <a:ext cx="5397" cy="5397"/>
              <a:chOff x="21463" y="33401"/>
              <a:chExt cx="5400" cy="5400"/>
            </a:xfrm>
          </p:grpSpPr>
          <p:sp>
            <p:nvSpPr>
              <p:cNvPr id="36" name="Łuk 151"/>
              <p:cNvSpPr>
                <a:spLocks/>
              </p:cNvSpPr>
              <p:nvPr/>
            </p:nvSpPr>
            <p:spPr bwMode="auto">
              <a:xfrm rot="-2700000">
                <a:off x="22590" y="35116"/>
                <a:ext cx="3240" cy="3240"/>
              </a:xfrm>
              <a:custGeom>
                <a:avLst/>
                <a:gdLst>
                  <a:gd name="T0" fmla="*/ 1620 w 324000"/>
                  <a:gd name="T1" fmla="*/ 0 h 324000"/>
                  <a:gd name="T2" fmla="*/ 3240 w 324000"/>
                  <a:gd name="T3" fmla="*/ 1620 h 324000"/>
                  <a:gd name="T4" fmla="*/ 0 60000 65536"/>
                  <a:gd name="T5" fmla="*/ 0 60000 65536"/>
                  <a:gd name="T6" fmla="*/ 0 w 324000"/>
                  <a:gd name="T7" fmla="*/ 0 h 324000"/>
                  <a:gd name="T8" fmla="*/ 324000 w 324000"/>
                  <a:gd name="T9" fmla="*/ 324000 h 324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4000" h="324000" stroke="0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  <a:lnTo>
                      <a:pt x="162000" y="162000"/>
                    </a:lnTo>
                    <a:lnTo>
                      <a:pt x="162000" y="0"/>
                    </a:lnTo>
                    <a:close/>
                  </a:path>
                  <a:path w="324000" h="324000" fill="none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7" name="Łuk 152"/>
              <p:cNvSpPr>
                <a:spLocks/>
              </p:cNvSpPr>
              <p:nvPr/>
            </p:nvSpPr>
            <p:spPr bwMode="auto">
              <a:xfrm rot="-2700000">
                <a:off x="21463" y="33401"/>
                <a:ext cx="5400" cy="5400"/>
              </a:xfrm>
              <a:custGeom>
                <a:avLst/>
                <a:gdLst>
                  <a:gd name="T0" fmla="*/ 2700 w 540000"/>
                  <a:gd name="T1" fmla="*/ 0 h 540000"/>
                  <a:gd name="T2" fmla="*/ 5400 w 540000"/>
                  <a:gd name="T3" fmla="*/ 2700 h 540000"/>
                  <a:gd name="T4" fmla="*/ 0 60000 65536"/>
                  <a:gd name="T5" fmla="*/ 0 60000 65536"/>
                  <a:gd name="T6" fmla="*/ 0 w 540000"/>
                  <a:gd name="T7" fmla="*/ 0 h 540000"/>
                  <a:gd name="T8" fmla="*/ 540000 w 540000"/>
                  <a:gd name="T9" fmla="*/ 540000 h 54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000" h="540000" stroke="0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  <a:lnTo>
                      <a:pt x="270000" y="270000"/>
                    </a:lnTo>
                    <a:lnTo>
                      <a:pt x="270000" y="0"/>
                    </a:lnTo>
                    <a:close/>
                  </a:path>
                  <a:path w="540000" h="540000" fill="none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8" name="Łuk 153"/>
              <p:cNvSpPr>
                <a:spLocks/>
              </p:cNvSpPr>
              <p:nvPr/>
            </p:nvSpPr>
            <p:spPr bwMode="auto">
              <a:xfrm rot="-2700000">
                <a:off x="22003" y="34274"/>
                <a:ext cx="4320" cy="4320"/>
              </a:xfrm>
              <a:custGeom>
                <a:avLst/>
                <a:gdLst>
                  <a:gd name="T0" fmla="*/ 2160 w 432000"/>
                  <a:gd name="T1" fmla="*/ 0 h 432000"/>
                  <a:gd name="T2" fmla="*/ 4320 w 432000"/>
                  <a:gd name="T3" fmla="*/ 2160 h 432000"/>
                  <a:gd name="T4" fmla="*/ 0 60000 65536"/>
                  <a:gd name="T5" fmla="*/ 0 60000 65536"/>
                  <a:gd name="T6" fmla="*/ 0 w 432000"/>
                  <a:gd name="T7" fmla="*/ 0 h 432000"/>
                  <a:gd name="T8" fmla="*/ 432000 w 432000"/>
                  <a:gd name="T9" fmla="*/ 432000 h 432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000" h="432000" stroke="0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  <a:lnTo>
                      <a:pt x="216000" y="216000"/>
                    </a:lnTo>
                    <a:lnTo>
                      <a:pt x="216000" y="0"/>
                    </a:lnTo>
                    <a:close/>
                  </a:path>
                  <a:path w="432000" h="432000" fill="none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sp>
          <p:nvSpPr>
            <p:cNvPr id="23" name="Prostokąt zaokrąglony 22"/>
            <p:cNvSpPr>
              <a:spLocks noChangeArrowheads="1"/>
            </p:cNvSpPr>
            <p:nvPr/>
          </p:nvSpPr>
          <p:spPr bwMode="auto">
            <a:xfrm>
              <a:off x="24225" y="44053"/>
              <a:ext cx="1143" cy="1698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4" name="Dowolny kształt 23"/>
            <p:cNvSpPr>
              <a:spLocks/>
            </p:cNvSpPr>
            <p:nvPr/>
          </p:nvSpPr>
          <p:spPr bwMode="auto">
            <a:xfrm>
              <a:off x="24368" y="38195"/>
              <a:ext cx="857" cy="5826"/>
            </a:xfrm>
            <a:custGeom>
              <a:avLst/>
              <a:gdLst>
                <a:gd name="T0" fmla="*/ 0 w 86916"/>
                <a:gd name="T1" fmla="*/ 0 h 582216"/>
                <a:gd name="T2" fmla="*/ 533 w 86916"/>
                <a:gd name="T3" fmla="*/ 1383 h 582216"/>
                <a:gd name="T4" fmla="*/ 486 w 86916"/>
                <a:gd name="T5" fmla="*/ 3267 h 582216"/>
                <a:gd name="T6" fmla="*/ 834 w 86916"/>
                <a:gd name="T7" fmla="*/ 4530 h 582216"/>
                <a:gd name="T8" fmla="*/ 556 w 86916"/>
                <a:gd name="T9" fmla="*/ 5460 h 582216"/>
                <a:gd name="T10" fmla="*/ 602 w 86916"/>
                <a:gd name="T11" fmla="*/ 5770 h 582216"/>
                <a:gd name="T12" fmla="*/ 579 w 86916"/>
                <a:gd name="T13" fmla="*/ 5818 h 582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916"/>
                <a:gd name="T22" fmla="*/ 0 h 582216"/>
                <a:gd name="T23" fmla="*/ 86916 w 86916"/>
                <a:gd name="T24" fmla="*/ 582216 h 5822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916" h="582216">
                  <a:moveTo>
                    <a:pt x="0" y="0"/>
                  </a:moveTo>
                  <a:lnTo>
                    <a:pt x="23217" y="41870"/>
                  </a:lnTo>
                  <a:lnTo>
                    <a:pt x="46435" y="83741"/>
                  </a:lnTo>
                  <a:lnTo>
                    <a:pt x="54769" y="138113"/>
                  </a:lnTo>
                  <a:lnTo>
                    <a:pt x="63103" y="192485"/>
                  </a:lnTo>
                  <a:lnTo>
                    <a:pt x="44847" y="273844"/>
                  </a:lnTo>
                  <a:lnTo>
                    <a:pt x="50006" y="326231"/>
                  </a:lnTo>
                  <a:lnTo>
                    <a:pt x="55165" y="378618"/>
                  </a:lnTo>
                  <a:lnTo>
                    <a:pt x="84534" y="415926"/>
                  </a:lnTo>
                  <a:lnTo>
                    <a:pt x="85725" y="452438"/>
                  </a:lnTo>
                  <a:lnTo>
                    <a:pt x="86916" y="488950"/>
                  </a:lnTo>
                </a:path>
              </a:pathLst>
            </a:custGeom>
            <a:noFill/>
            <a:ln w="9525">
              <a:solidFill>
                <a:srgbClr val="48432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5" name="Strzałka w dół 24"/>
            <p:cNvSpPr>
              <a:spLocks noChangeArrowheads="1"/>
            </p:cNvSpPr>
            <p:nvPr/>
          </p:nvSpPr>
          <p:spPr bwMode="auto">
            <a:xfrm>
              <a:off x="23780" y="40132"/>
              <a:ext cx="651" cy="1920"/>
            </a:xfrm>
            <a:prstGeom prst="downArrow">
              <a:avLst>
                <a:gd name="adj1" fmla="val 50000"/>
                <a:gd name="adj2" fmla="val 49155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6" name="Strzałka w dół 25"/>
            <p:cNvSpPr>
              <a:spLocks noChangeArrowheads="1"/>
            </p:cNvSpPr>
            <p:nvPr/>
          </p:nvSpPr>
          <p:spPr bwMode="auto">
            <a:xfrm rot="-5400000">
              <a:off x="30106" y="43871"/>
              <a:ext cx="635" cy="1920"/>
            </a:xfrm>
            <a:prstGeom prst="downArrow">
              <a:avLst>
                <a:gd name="adj1" fmla="val 50000"/>
                <a:gd name="adj2" fmla="val 50394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5" y="42354"/>
              <a:ext cx="4857" cy="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Strzałka w dół 27"/>
            <p:cNvSpPr>
              <a:spLocks noChangeArrowheads="1"/>
            </p:cNvSpPr>
            <p:nvPr/>
          </p:nvSpPr>
          <p:spPr bwMode="auto">
            <a:xfrm rot="-5400000">
              <a:off x="65412" y="43808"/>
              <a:ext cx="635" cy="1920"/>
            </a:xfrm>
            <a:prstGeom prst="downArrow">
              <a:avLst>
                <a:gd name="adj1" fmla="val 50000"/>
                <a:gd name="adj2" fmla="val 50394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Prostokąt zaokrąglony 28"/>
            <p:cNvSpPr>
              <a:spLocks noChangeArrowheads="1"/>
            </p:cNvSpPr>
            <p:nvPr/>
          </p:nvSpPr>
          <p:spPr bwMode="auto">
            <a:xfrm>
              <a:off x="62071" y="43862"/>
              <a:ext cx="1143" cy="1699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2" name="Objaśnienie liniowe 2 31"/>
            <p:cNvSpPr>
              <a:spLocks/>
            </p:cNvSpPr>
            <p:nvPr/>
          </p:nvSpPr>
          <p:spPr bwMode="auto">
            <a:xfrm>
              <a:off x="46641" y="26256"/>
              <a:ext cx="16876" cy="282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95778"/>
                <a:gd name="adj6" fmla="val -32926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Zainstalowane kotwy</a:t>
              </a:r>
              <a:endParaRPr lang="pl-PL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3" name="Objaśnienie liniowe 2 32"/>
            <p:cNvSpPr>
              <a:spLocks/>
            </p:cNvSpPr>
            <p:nvPr/>
          </p:nvSpPr>
          <p:spPr bwMode="auto">
            <a:xfrm flipH="1">
              <a:off x="46642" y="32500"/>
              <a:ext cx="16875" cy="282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1127"/>
                <a:gd name="adj6" fmla="val -41424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Baza danych</a:t>
              </a:r>
              <a:endParaRPr lang="pl-PL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4" name="Objaśnienie liniowe 2 33"/>
            <p:cNvSpPr>
              <a:spLocks/>
            </p:cNvSpPr>
            <p:nvPr/>
          </p:nvSpPr>
          <p:spPr bwMode="auto">
            <a:xfrm flipH="1">
              <a:off x="45771" y="50196"/>
              <a:ext cx="16872" cy="2841"/>
            </a:xfrm>
            <a:prstGeom prst="borderCallout2">
              <a:avLst>
                <a:gd name="adj1" fmla="val 37637"/>
                <a:gd name="adj2" fmla="val -7197"/>
                <a:gd name="adj3" fmla="val 18750"/>
                <a:gd name="adj4" fmla="val -16667"/>
                <a:gd name="adj5" fmla="val -79729"/>
                <a:gd name="adj6" fmla="val -46702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Urządzenie pomiarowe</a:t>
              </a:r>
              <a:endParaRPr lang="pl-PL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5" name="Objaśnienie liniowe 2 34"/>
            <p:cNvSpPr>
              <a:spLocks/>
            </p:cNvSpPr>
            <p:nvPr/>
          </p:nvSpPr>
          <p:spPr bwMode="auto">
            <a:xfrm>
              <a:off x="34432" y="40036"/>
              <a:ext cx="16872" cy="2841"/>
            </a:xfrm>
            <a:prstGeom prst="borderCallout2">
              <a:avLst>
                <a:gd name="adj1" fmla="val 41415"/>
                <a:gd name="adj2" fmla="val -4926"/>
                <a:gd name="adj3" fmla="val 18750"/>
                <a:gd name="adj4" fmla="val -16667"/>
                <a:gd name="adj5" fmla="val -88228"/>
                <a:gd name="adj6" fmla="val -56429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Głowica ultradźwiękowa</a:t>
              </a:r>
              <a:endParaRPr lang="pl-PL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9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5000"/>
                <a:lumOff val="45000"/>
              </a:schemeClr>
            </a:gs>
            <a:gs pos="8000">
              <a:schemeClr val="tx1">
                <a:lumMod val="40000"/>
                <a:lumOff val="60000"/>
              </a:schemeClr>
            </a:gs>
            <a:gs pos="21000">
              <a:schemeClr val="tx1">
                <a:lumMod val="0"/>
                <a:lumOff val="100000"/>
              </a:schemeClr>
            </a:gs>
            <a:gs pos="96000">
              <a:srgbClr val="F6F6F6">
                <a:lumMod val="68000"/>
              </a:srgbClr>
            </a:gs>
            <a:gs pos="86000">
              <a:srgbClr val="F9F9F9"/>
            </a:gs>
            <a:gs pos="10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833" y="510164"/>
            <a:ext cx="7615451" cy="500066"/>
          </a:xfrm>
          <a:solidFill>
            <a:schemeClr val="tx1"/>
          </a:solidFill>
        </p:spPr>
        <p:txBody>
          <a:bodyPr/>
          <a:lstStyle/>
          <a:p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  <a:cs typeface="Tahoma" pitchFamily="34" charset="0"/>
              </a:rPr>
              <a:t> Koncepcja pomiarów</a:t>
            </a:r>
            <a:endParaRPr lang="ko-KR" altLang="en-US" sz="2400" dirty="0">
              <a:solidFill>
                <a:schemeClr val="bg1"/>
              </a:solidFill>
              <a:ea typeface="굴림" pitchFamily="50" charset="-127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84933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0" y="451499"/>
            <a:ext cx="745042" cy="61739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43702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  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www.</a:t>
            </a: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kofama.com.pl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grpSp>
        <p:nvGrpSpPr>
          <p:cNvPr id="10" name="Grupa 9"/>
          <p:cNvGrpSpPr>
            <a:grpSpLocks/>
          </p:cNvGrpSpPr>
          <p:nvPr/>
        </p:nvGrpSpPr>
        <p:grpSpPr bwMode="auto">
          <a:xfrm>
            <a:off x="1323834" y="1759595"/>
            <a:ext cx="5969332" cy="4674255"/>
            <a:chOff x="4016" y="15970"/>
            <a:chExt cx="61436" cy="47355"/>
          </a:xfrm>
        </p:grpSpPr>
        <p:sp>
          <p:nvSpPr>
            <p:cNvPr id="11" name="Prostokąt 10"/>
            <p:cNvSpPr>
              <a:spLocks noChangeArrowheads="1"/>
            </p:cNvSpPr>
            <p:nvPr/>
          </p:nvSpPr>
          <p:spPr bwMode="auto">
            <a:xfrm flipH="1">
              <a:off x="49815" y="15970"/>
              <a:ext cx="3239" cy="30480"/>
            </a:xfrm>
            <a:prstGeom prst="rect">
              <a:avLst/>
            </a:prstGeom>
            <a:gradFill rotWithShape="1">
              <a:gsLst>
                <a:gs pos="0">
                  <a:srgbClr val="B196D2"/>
                </a:gs>
                <a:gs pos="50000">
                  <a:srgbClr val="CFC0E2"/>
                </a:gs>
                <a:gs pos="100000">
                  <a:srgbClr val="E7E1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Prostokąt 11"/>
            <p:cNvSpPr>
              <a:spLocks noChangeArrowheads="1"/>
            </p:cNvSpPr>
            <p:nvPr/>
          </p:nvSpPr>
          <p:spPr bwMode="auto">
            <a:xfrm>
              <a:off x="52974" y="15986"/>
              <a:ext cx="3572" cy="30480"/>
            </a:xfrm>
            <a:prstGeom prst="rect">
              <a:avLst/>
            </a:prstGeom>
            <a:gradFill rotWithShape="1">
              <a:gsLst>
                <a:gs pos="0">
                  <a:srgbClr val="B196D2"/>
                </a:gs>
                <a:gs pos="50000">
                  <a:srgbClr val="CFC0E2"/>
                </a:gs>
                <a:gs pos="100000">
                  <a:srgbClr val="E7E1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3" name="Prostokąt 12"/>
            <p:cNvSpPr>
              <a:spLocks noChangeArrowheads="1"/>
            </p:cNvSpPr>
            <p:nvPr/>
          </p:nvSpPr>
          <p:spPr bwMode="auto">
            <a:xfrm flipH="1">
              <a:off x="19907" y="15970"/>
              <a:ext cx="3238" cy="30480"/>
            </a:xfrm>
            <a:prstGeom prst="rect">
              <a:avLst/>
            </a:prstGeom>
            <a:gradFill rotWithShape="1">
              <a:gsLst>
                <a:gs pos="0">
                  <a:srgbClr val="B196D2"/>
                </a:gs>
                <a:gs pos="50000">
                  <a:srgbClr val="CFC0E2"/>
                </a:gs>
                <a:gs pos="100000">
                  <a:srgbClr val="E7E1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4" name="Prostokąt 13"/>
            <p:cNvSpPr>
              <a:spLocks noChangeArrowheads="1"/>
            </p:cNvSpPr>
            <p:nvPr/>
          </p:nvSpPr>
          <p:spPr bwMode="auto">
            <a:xfrm>
              <a:off x="23066" y="15986"/>
              <a:ext cx="3572" cy="30480"/>
            </a:xfrm>
            <a:prstGeom prst="rect">
              <a:avLst/>
            </a:prstGeom>
            <a:gradFill rotWithShape="1">
              <a:gsLst>
                <a:gs pos="0">
                  <a:srgbClr val="B196D2"/>
                </a:gs>
                <a:gs pos="50000">
                  <a:srgbClr val="CFC0E2"/>
                </a:gs>
                <a:gs pos="100000">
                  <a:srgbClr val="E7E1F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" r="7446"/>
            <a:stretch>
              <a:fillRect/>
            </a:stretch>
          </p:blipFill>
          <p:spPr bwMode="auto">
            <a:xfrm>
              <a:off x="28130" y="55641"/>
              <a:ext cx="6541" cy="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Prostokąt 15"/>
            <p:cNvSpPr>
              <a:spLocks noChangeArrowheads="1"/>
            </p:cNvSpPr>
            <p:nvPr/>
          </p:nvSpPr>
          <p:spPr bwMode="auto">
            <a:xfrm>
              <a:off x="22780" y="17748"/>
              <a:ext cx="715" cy="292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Prostokąt 16"/>
            <p:cNvSpPr>
              <a:spLocks noChangeArrowheads="1"/>
            </p:cNvSpPr>
            <p:nvPr/>
          </p:nvSpPr>
          <p:spPr bwMode="auto">
            <a:xfrm>
              <a:off x="22066" y="47037"/>
              <a:ext cx="2143" cy="2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18" name="Grupa 17"/>
            <p:cNvGrpSpPr>
              <a:grpSpLocks/>
            </p:cNvGrpSpPr>
            <p:nvPr/>
          </p:nvGrpSpPr>
          <p:grpSpPr bwMode="auto">
            <a:xfrm>
              <a:off x="20351" y="43227"/>
              <a:ext cx="5398" cy="5398"/>
              <a:chOff x="20351" y="43227"/>
              <a:chExt cx="5400" cy="5400"/>
            </a:xfrm>
          </p:grpSpPr>
          <p:sp>
            <p:nvSpPr>
              <p:cNvPr id="53" name="Łuk 123"/>
              <p:cNvSpPr>
                <a:spLocks/>
              </p:cNvSpPr>
              <p:nvPr/>
            </p:nvSpPr>
            <p:spPr bwMode="auto">
              <a:xfrm rot="-2700000">
                <a:off x="21479" y="44942"/>
                <a:ext cx="3240" cy="3240"/>
              </a:xfrm>
              <a:custGeom>
                <a:avLst/>
                <a:gdLst>
                  <a:gd name="T0" fmla="*/ 1620 w 324000"/>
                  <a:gd name="T1" fmla="*/ 0 h 324000"/>
                  <a:gd name="T2" fmla="*/ 3240 w 324000"/>
                  <a:gd name="T3" fmla="*/ 1620 h 324000"/>
                  <a:gd name="T4" fmla="*/ 0 60000 65536"/>
                  <a:gd name="T5" fmla="*/ 0 60000 65536"/>
                  <a:gd name="T6" fmla="*/ 0 w 324000"/>
                  <a:gd name="T7" fmla="*/ 0 h 324000"/>
                  <a:gd name="T8" fmla="*/ 324000 w 324000"/>
                  <a:gd name="T9" fmla="*/ 324000 h 324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4000" h="324000" stroke="0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  <a:lnTo>
                      <a:pt x="162000" y="162000"/>
                    </a:lnTo>
                    <a:lnTo>
                      <a:pt x="162000" y="0"/>
                    </a:lnTo>
                    <a:close/>
                  </a:path>
                  <a:path w="324000" h="324000" fill="none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4" name="Łuk 124"/>
              <p:cNvSpPr>
                <a:spLocks/>
              </p:cNvSpPr>
              <p:nvPr/>
            </p:nvSpPr>
            <p:spPr bwMode="auto">
              <a:xfrm rot="-2700000">
                <a:off x="20351" y="43227"/>
                <a:ext cx="5400" cy="5400"/>
              </a:xfrm>
              <a:custGeom>
                <a:avLst/>
                <a:gdLst>
                  <a:gd name="T0" fmla="*/ 2700 w 540000"/>
                  <a:gd name="T1" fmla="*/ 0 h 540000"/>
                  <a:gd name="T2" fmla="*/ 5400 w 540000"/>
                  <a:gd name="T3" fmla="*/ 2700 h 540000"/>
                  <a:gd name="T4" fmla="*/ 0 60000 65536"/>
                  <a:gd name="T5" fmla="*/ 0 60000 65536"/>
                  <a:gd name="T6" fmla="*/ 0 w 540000"/>
                  <a:gd name="T7" fmla="*/ 0 h 540000"/>
                  <a:gd name="T8" fmla="*/ 540000 w 540000"/>
                  <a:gd name="T9" fmla="*/ 540000 h 54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000" h="540000" stroke="0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  <a:lnTo>
                      <a:pt x="270000" y="270000"/>
                    </a:lnTo>
                    <a:lnTo>
                      <a:pt x="270000" y="0"/>
                    </a:lnTo>
                    <a:close/>
                  </a:path>
                  <a:path w="540000" h="540000" fill="none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5" name="Łuk 125"/>
              <p:cNvSpPr>
                <a:spLocks/>
              </p:cNvSpPr>
              <p:nvPr/>
            </p:nvSpPr>
            <p:spPr bwMode="auto">
              <a:xfrm rot="-2700000">
                <a:off x="20891" y="44101"/>
                <a:ext cx="4320" cy="4320"/>
              </a:xfrm>
              <a:custGeom>
                <a:avLst/>
                <a:gdLst>
                  <a:gd name="T0" fmla="*/ 2160 w 432000"/>
                  <a:gd name="T1" fmla="*/ 0 h 432000"/>
                  <a:gd name="T2" fmla="*/ 4320 w 432000"/>
                  <a:gd name="T3" fmla="*/ 2160 h 432000"/>
                  <a:gd name="T4" fmla="*/ 0 60000 65536"/>
                  <a:gd name="T5" fmla="*/ 0 60000 65536"/>
                  <a:gd name="T6" fmla="*/ 0 w 432000"/>
                  <a:gd name="T7" fmla="*/ 0 h 432000"/>
                  <a:gd name="T8" fmla="*/ 432000 w 432000"/>
                  <a:gd name="T9" fmla="*/ 432000 h 432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000" h="432000" stroke="0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  <a:lnTo>
                      <a:pt x="216000" y="216000"/>
                    </a:lnTo>
                    <a:lnTo>
                      <a:pt x="216000" y="0"/>
                    </a:lnTo>
                    <a:close/>
                  </a:path>
                  <a:path w="432000" h="432000" fill="none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9" name="Grupa 18"/>
            <p:cNvGrpSpPr>
              <a:grpSpLocks/>
            </p:cNvGrpSpPr>
            <p:nvPr/>
          </p:nvGrpSpPr>
          <p:grpSpPr bwMode="auto">
            <a:xfrm flipV="1">
              <a:off x="20542" y="16367"/>
              <a:ext cx="5413" cy="5397"/>
              <a:chOff x="20542" y="16367"/>
              <a:chExt cx="5400" cy="5400"/>
            </a:xfrm>
          </p:grpSpPr>
          <p:sp>
            <p:nvSpPr>
              <p:cNvPr id="50" name="Łuk 120"/>
              <p:cNvSpPr>
                <a:spLocks/>
              </p:cNvSpPr>
              <p:nvPr/>
            </p:nvSpPr>
            <p:spPr bwMode="auto">
              <a:xfrm rot="-2700000">
                <a:off x="21666" y="18082"/>
                <a:ext cx="3246" cy="3240"/>
              </a:xfrm>
              <a:custGeom>
                <a:avLst/>
                <a:gdLst>
                  <a:gd name="T0" fmla="*/ 1623 w 324633"/>
                  <a:gd name="T1" fmla="*/ 0 h 324000"/>
                  <a:gd name="T2" fmla="*/ 3246 w 324633"/>
                  <a:gd name="T3" fmla="*/ 1620 h 324000"/>
                  <a:gd name="T4" fmla="*/ 0 60000 65536"/>
                  <a:gd name="T5" fmla="*/ 0 60000 65536"/>
                  <a:gd name="T6" fmla="*/ 0 w 324633"/>
                  <a:gd name="T7" fmla="*/ 0 h 324000"/>
                  <a:gd name="T8" fmla="*/ 324633 w 324633"/>
                  <a:gd name="T9" fmla="*/ 324000 h 324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4633" h="324000" stroke="0">
                    <a:moveTo>
                      <a:pt x="162316" y="0"/>
                    </a:moveTo>
                    <a:cubicBezTo>
                      <a:pt x="251961" y="0"/>
                      <a:pt x="324633" y="72530"/>
                      <a:pt x="324633" y="162000"/>
                    </a:cubicBezTo>
                    <a:lnTo>
                      <a:pt x="162317" y="162000"/>
                    </a:lnTo>
                    <a:cubicBezTo>
                      <a:pt x="162317" y="108000"/>
                      <a:pt x="162316" y="54000"/>
                      <a:pt x="162316" y="0"/>
                    </a:cubicBezTo>
                    <a:close/>
                  </a:path>
                  <a:path w="324633" h="324000" fill="none">
                    <a:moveTo>
                      <a:pt x="162316" y="0"/>
                    </a:moveTo>
                    <a:cubicBezTo>
                      <a:pt x="251961" y="0"/>
                      <a:pt x="324633" y="72530"/>
                      <a:pt x="324633" y="162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1" name="Łuk 121"/>
              <p:cNvSpPr>
                <a:spLocks/>
              </p:cNvSpPr>
              <p:nvPr/>
            </p:nvSpPr>
            <p:spPr bwMode="auto">
              <a:xfrm rot="-2700000">
                <a:off x="20542" y="16367"/>
                <a:ext cx="5400" cy="5400"/>
              </a:xfrm>
              <a:custGeom>
                <a:avLst/>
                <a:gdLst>
                  <a:gd name="T0" fmla="*/ 2700 w 540000"/>
                  <a:gd name="T1" fmla="*/ 0 h 540000"/>
                  <a:gd name="T2" fmla="*/ 5400 w 540000"/>
                  <a:gd name="T3" fmla="*/ 2700 h 540000"/>
                  <a:gd name="T4" fmla="*/ 0 60000 65536"/>
                  <a:gd name="T5" fmla="*/ 0 60000 65536"/>
                  <a:gd name="T6" fmla="*/ 0 w 540000"/>
                  <a:gd name="T7" fmla="*/ 0 h 540000"/>
                  <a:gd name="T8" fmla="*/ 540000 w 540000"/>
                  <a:gd name="T9" fmla="*/ 540000 h 54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000" h="540000" stroke="0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  <a:lnTo>
                      <a:pt x="270000" y="270000"/>
                    </a:lnTo>
                    <a:lnTo>
                      <a:pt x="270000" y="0"/>
                    </a:lnTo>
                    <a:close/>
                  </a:path>
                  <a:path w="540000" h="540000" fill="none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52" name="Łuk 122"/>
              <p:cNvSpPr>
                <a:spLocks/>
              </p:cNvSpPr>
              <p:nvPr/>
            </p:nvSpPr>
            <p:spPr bwMode="auto">
              <a:xfrm rot="-2700000">
                <a:off x="21080" y="17240"/>
                <a:ext cx="4323" cy="4320"/>
              </a:xfrm>
              <a:custGeom>
                <a:avLst/>
                <a:gdLst>
                  <a:gd name="T0" fmla="*/ 2161 w 432317"/>
                  <a:gd name="T1" fmla="*/ 0 h 432000"/>
                  <a:gd name="T2" fmla="*/ 4323 w 432317"/>
                  <a:gd name="T3" fmla="*/ 2160 h 432000"/>
                  <a:gd name="T4" fmla="*/ 0 60000 65536"/>
                  <a:gd name="T5" fmla="*/ 0 60000 65536"/>
                  <a:gd name="T6" fmla="*/ 0 w 432317"/>
                  <a:gd name="T7" fmla="*/ 0 h 432000"/>
                  <a:gd name="T8" fmla="*/ 432317 w 432317"/>
                  <a:gd name="T9" fmla="*/ 432000 h 432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317" h="432000" stroke="0">
                    <a:moveTo>
                      <a:pt x="216158" y="0"/>
                    </a:moveTo>
                    <a:cubicBezTo>
                      <a:pt x="335539" y="0"/>
                      <a:pt x="432317" y="96706"/>
                      <a:pt x="432317" y="216000"/>
                    </a:cubicBezTo>
                    <a:lnTo>
                      <a:pt x="216159" y="216000"/>
                    </a:lnTo>
                    <a:cubicBezTo>
                      <a:pt x="216159" y="144000"/>
                      <a:pt x="216158" y="72000"/>
                      <a:pt x="216158" y="0"/>
                    </a:cubicBezTo>
                    <a:close/>
                  </a:path>
                  <a:path w="432317" h="432000" fill="none">
                    <a:moveTo>
                      <a:pt x="216158" y="0"/>
                    </a:moveTo>
                    <a:cubicBezTo>
                      <a:pt x="335539" y="0"/>
                      <a:pt x="432317" y="96706"/>
                      <a:pt x="432317" y="216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cxnSp>
          <p:nvCxnSpPr>
            <p:cNvPr id="20" name="Łącznik prosty 19"/>
            <p:cNvCxnSpPr>
              <a:cxnSpLocks noChangeShapeType="1"/>
            </p:cNvCxnSpPr>
            <p:nvPr/>
          </p:nvCxnSpPr>
          <p:spPr bwMode="auto">
            <a:xfrm>
              <a:off x="18589" y="46450"/>
              <a:ext cx="9335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" r="7446"/>
            <a:stretch>
              <a:fillRect/>
            </a:stretch>
          </p:blipFill>
          <p:spPr bwMode="auto">
            <a:xfrm>
              <a:off x="13446" y="55641"/>
              <a:ext cx="6540" cy="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Łącznik prosty 21"/>
            <p:cNvCxnSpPr>
              <a:cxnSpLocks noChangeShapeType="1"/>
            </p:cNvCxnSpPr>
            <p:nvPr/>
          </p:nvCxnSpPr>
          <p:spPr bwMode="auto">
            <a:xfrm>
              <a:off x="13017" y="58451"/>
              <a:ext cx="21527" cy="16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" r="7446"/>
            <a:stretch>
              <a:fillRect/>
            </a:stretch>
          </p:blipFill>
          <p:spPr bwMode="auto">
            <a:xfrm>
              <a:off x="58928" y="55641"/>
              <a:ext cx="6524" cy="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Prostokąt 23"/>
            <p:cNvSpPr>
              <a:spLocks noChangeArrowheads="1"/>
            </p:cNvSpPr>
            <p:nvPr/>
          </p:nvSpPr>
          <p:spPr bwMode="auto">
            <a:xfrm>
              <a:off x="52244" y="47037"/>
              <a:ext cx="2143" cy="21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25" name="Grupa 24"/>
            <p:cNvGrpSpPr>
              <a:grpSpLocks/>
            </p:cNvGrpSpPr>
            <p:nvPr/>
          </p:nvGrpSpPr>
          <p:grpSpPr bwMode="auto">
            <a:xfrm>
              <a:off x="50530" y="43227"/>
              <a:ext cx="5397" cy="5398"/>
              <a:chOff x="50530" y="43227"/>
              <a:chExt cx="5400" cy="5400"/>
            </a:xfrm>
          </p:grpSpPr>
          <p:sp>
            <p:nvSpPr>
              <p:cNvPr id="47" name="Łuk 117"/>
              <p:cNvSpPr>
                <a:spLocks/>
              </p:cNvSpPr>
              <p:nvPr/>
            </p:nvSpPr>
            <p:spPr bwMode="auto">
              <a:xfrm rot="-2700000">
                <a:off x="51657" y="44942"/>
                <a:ext cx="3240" cy="3240"/>
              </a:xfrm>
              <a:custGeom>
                <a:avLst/>
                <a:gdLst>
                  <a:gd name="T0" fmla="*/ 1620 w 324000"/>
                  <a:gd name="T1" fmla="*/ 0 h 324000"/>
                  <a:gd name="T2" fmla="*/ 3240 w 324000"/>
                  <a:gd name="T3" fmla="*/ 1620 h 324000"/>
                  <a:gd name="T4" fmla="*/ 0 60000 65536"/>
                  <a:gd name="T5" fmla="*/ 0 60000 65536"/>
                  <a:gd name="T6" fmla="*/ 0 w 324000"/>
                  <a:gd name="T7" fmla="*/ 0 h 324000"/>
                  <a:gd name="T8" fmla="*/ 324000 w 324000"/>
                  <a:gd name="T9" fmla="*/ 324000 h 324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4000" h="324000" stroke="0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  <a:lnTo>
                      <a:pt x="162000" y="162000"/>
                    </a:lnTo>
                    <a:lnTo>
                      <a:pt x="162000" y="0"/>
                    </a:lnTo>
                    <a:close/>
                  </a:path>
                  <a:path w="324000" h="324000" fill="none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8" name="Łuk 118"/>
              <p:cNvSpPr>
                <a:spLocks/>
              </p:cNvSpPr>
              <p:nvPr/>
            </p:nvSpPr>
            <p:spPr bwMode="auto">
              <a:xfrm rot="-2700000">
                <a:off x="50530" y="43227"/>
                <a:ext cx="5400" cy="5400"/>
              </a:xfrm>
              <a:custGeom>
                <a:avLst/>
                <a:gdLst>
                  <a:gd name="T0" fmla="*/ 2700 w 540000"/>
                  <a:gd name="T1" fmla="*/ 0 h 540000"/>
                  <a:gd name="T2" fmla="*/ 5400 w 540000"/>
                  <a:gd name="T3" fmla="*/ 2700 h 540000"/>
                  <a:gd name="T4" fmla="*/ 0 60000 65536"/>
                  <a:gd name="T5" fmla="*/ 0 60000 65536"/>
                  <a:gd name="T6" fmla="*/ 0 w 540000"/>
                  <a:gd name="T7" fmla="*/ 0 h 540000"/>
                  <a:gd name="T8" fmla="*/ 540000 w 540000"/>
                  <a:gd name="T9" fmla="*/ 540000 h 54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000" h="540000" stroke="0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  <a:lnTo>
                      <a:pt x="270000" y="270000"/>
                    </a:lnTo>
                    <a:lnTo>
                      <a:pt x="270000" y="0"/>
                    </a:lnTo>
                    <a:close/>
                  </a:path>
                  <a:path w="540000" h="540000" fill="none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9" name="Łuk 119"/>
              <p:cNvSpPr>
                <a:spLocks/>
              </p:cNvSpPr>
              <p:nvPr/>
            </p:nvSpPr>
            <p:spPr bwMode="auto">
              <a:xfrm rot="-2700000">
                <a:off x="51070" y="44101"/>
                <a:ext cx="4320" cy="4320"/>
              </a:xfrm>
              <a:custGeom>
                <a:avLst/>
                <a:gdLst>
                  <a:gd name="T0" fmla="*/ 2160 w 432000"/>
                  <a:gd name="T1" fmla="*/ 0 h 432000"/>
                  <a:gd name="T2" fmla="*/ 4320 w 432000"/>
                  <a:gd name="T3" fmla="*/ 2160 h 432000"/>
                  <a:gd name="T4" fmla="*/ 0 60000 65536"/>
                  <a:gd name="T5" fmla="*/ 0 60000 65536"/>
                  <a:gd name="T6" fmla="*/ 0 w 432000"/>
                  <a:gd name="T7" fmla="*/ 0 h 432000"/>
                  <a:gd name="T8" fmla="*/ 432000 w 432000"/>
                  <a:gd name="T9" fmla="*/ 432000 h 432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000" h="432000" stroke="0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  <a:lnTo>
                      <a:pt x="216000" y="216000"/>
                    </a:lnTo>
                    <a:lnTo>
                      <a:pt x="216000" y="0"/>
                    </a:lnTo>
                    <a:close/>
                  </a:path>
                  <a:path w="432000" h="432000" fill="none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26" name="Grupa 25"/>
            <p:cNvGrpSpPr>
              <a:grpSpLocks/>
            </p:cNvGrpSpPr>
            <p:nvPr/>
          </p:nvGrpSpPr>
          <p:grpSpPr bwMode="auto">
            <a:xfrm flipV="1">
              <a:off x="50577" y="16668"/>
              <a:ext cx="5398" cy="5398"/>
              <a:chOff x="50577" y="16668"/>
              <a:chExt cx="5400" cy="5400"/>
            </a:xfrm>
          </p:grpSpPr>
          <p:sp>
            <p:nvSpPr>
              <p:cNvPr id="44" name="Łuk 114"/>
              <p:cNvSpPr>
                <a:spLocks/>
              </p:cNvSpPr>
              <p:nvPr/>
            </p:nvSpPr>
            <p:spPr bwMode="auto">
              <a:xfrm rot="-2700000">
                <a:off x="51705" y="18384"/>
                <a:ext cx="3240" cy="3240"/>
              </a:xfrm>
              <a:custGeom>
                <a:avLst/>
                <a:gdLst>
                  <a:gd name="T0" fmla="*/ 1620 w 324000"/>
                  <a:gd name="T1" fmla="*/ 0 h 324000"/>
                  <a:gd name="T2" fmla="*/ 3240 w 324000"/>
                  <a:gd name="T3" fmla="*/ 1620 h 324000"/>
                  <a:gd name="T4" fmla="*/ 0 60000 65536"/>
                  <a:gd name="T5" fmla="*/ 0 60000 65536"/>
                  <a:gd name="T6" fmla="*/ 0 w 324000"/>
                  <a:gd name="T7" fmla="*/ 0 h 324000"/>
                  <a:gd name="T8" fmla="*/ 324000 w 324000"/>
                  <a:gd name="T9" fmla="*/ 324000 h 324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4000" h="324000" stroke="0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  <a:lnTo>
                      <a:pt x="162000" y="162000"/>
                    </a:lnTo>
                    <a:lnTo>
                      <a:pt x="162000" y="0"/>
                    </a:lnTo>
                    <a:close/>
                  </a:path>
                  <a:path w="324000" h="324000" fill="none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Łuk 115"/>
              <p:cNvSpPr>
                <a:spLocks/>
              </p:cNvSpPr>
              <p:nvPr/>
            </p:nvSpPr>
            <p:spPr bwMode="auto">
              <a:xfrm rot="-2700000">
                <a:off x="50577" y="16668"/>
                <a:ext cx="5400" cy="5400"/>
              </a:xfrm>
              <a:custGeom>
                <a:avLst/>
                <a:gdLst>
                  <a:gd name="T0" fmla="*/ 2700 w 540000"/>
                  <a:gd name="T1" fmla="*/ 0 h 540000"/>
                  <a:gd name="T2" fmla="*/ 5400 w 540000"/>
                  <a:gd name="T3" fmla="*/ 2700 h 540000"/>
                  <a:gd name="T4" fmla="*/ 0 60000 65536"/>
                  <a:gd name="T5" fmla="*/ 0 60000 65536"/>
                  <a:gd name="T6" fmla="*/ 0 w 540000"/>
                  <a:gd name="T7" fmla="*/ 0 h 540000"/>
                  <a:gd name="T8" fmla="*/ 540000 w 540000"/>
                  <a:gd name="T9" fmla="*/ 540000 h 54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000" h="540000" stroke="0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  <a:lnTo>
                      <a:pt x="270000" y="270000"/>
                    </a:lnTo>
                    <a:lnTo>
                      <a:pt x="270000" y="0"/>
                    </a:lnTo>
                    <a:close/>
                  </a:path>
                  <a:path w="540000" h="540000" fill="none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6" name="Łuk 116"/>
              <p:cNvSpPr>
                <a:spLocks/>
              </p:cNvSpPr>
              <p:nvPr/>
            </p:nvSpPr>
            <p:spPr bwMode="auto">
              <a:xfrm rot="-2700000">
                <a:off x="51117" y="17542"/>
                <a:ext cx="4320" cy="4320"/>
              </a:xfrm>
              <a:custGeom>
                <a:avLst/>
                <a:gdLst>
                  <a:gd name="T0" fmla="*/ 2160 w 432000"/>
                  <a:gd name="T1" fmla="*/ 0 h 432000"/>
                  <a:gd name="T2" fmla="*/ 4320 w 432000"/>
                  <a:gd name="T3" fmla="*/ 2160 h 432000"/>
                  <a:gd name="T4" fmla="*/ 0 60000 65536"/>
                  <a:gd name="T5" fmla="*/ 0 60000 65536"/>
                  <a:gd name="T6" fmla="*/ 0 w 432000"/>
                  <a:gd name="T7" fmla="*/ 0 h 432000"/>
                  <a:gd name="T8" fmla="*/ 432000 w 432000"/>
                  <a:gd name="T9" fmla="*/ 432000 h 432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000" h="432000" stroke="0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  <a:lnTo>
                      <a:pt x="216000" y="216000"/>
                    </a:lnTo>
                    <a:lnTo>
                      <a:pt x="216000" y="0"/>
                    </a:lnTo>
                    <a:close/>
                  </a:path>
                  <a:path w="432000" h="432000" fill="none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cxnSp>
          <p:nvCxnSpPr>
            <p:cNvPr id="27" name="Łącznik prosty 26"/>
            <p:cNvCxnSpPr>
              <a:cxnSpLocks noChangeShapeType="1"/>
            </p:cNvCxnSpPr>
            <p:nvPr/>
          </p:nvCxnSpPr>
          <p:spPr bwMode="auto">
            <a:xfrm>
              <a:off x="48768" y="46450"/>
              <a:ext cx="9334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" r="7446"/>
            <a:stretch>
              <a:fillRect/>
            </a:stretch>
          </p:blipFill>
          <p:spPr bwMode="auto">
            <a:xfrm>
              <a:off x="43624" y="55641"/>
              <a:ext cx="6541" cy="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Dowolny kształt 28"/>
            <p:cNvSpPr>
              <a:spLocks/>
            </p:cNvSpPr>
            <p:nvPr/>
          </p:nvSpPr>
          <p:spPr bwMode="auto">
            <a:xfrm>
              <a:off x="53482" y="25209"/>
              <a:ext cx="953" cy="7239"/>
            </a:xfrm>
            <a:custGeom>
              <a:avLst/>
              <a:gdLst>
                <a:gd name="T0" fmla="*/ 429 w 95250"/>
                <a:gd name="T1" fmla="*/ 7228 h 724265"/>
                <a:gd name="T2" fmla="*/ 477 w 95250"/>
                <a:gd name="T3" fmla="*/ 7157 h 724265"/>
                <a:gd name="T4" fmla="*/ 524 w 95250"/>
                <a:gd name="T5" fmla="*/ 6800 h 724265"/>
                <a:gd name="T6" fmla="*/ 572 w 95250"/>
                <a:gd name="T7" fmla="*/ 6657 h 724265"/>
                <a:gd name="T8" fmla="*/ 596 w 95250"/>
                <a:gd name="T9" fmla="*/ 6586 h 724265"/>
                <a:gd name="T10" fmla="*/ 619 w 95250"/>
                <a:gd name="T11" fmla="*/ 5944 h 724265"/>
                <a:gd name="T12" fmla="*/ 643 w 95250"/>
                <a:gd name="T13" fmla="*/ 5825 h 724265"/>
                <a:gd name="T14" fmla="*/ 715 w 95250"/>
                <a:gd name="T15" fmla="*/ 5611 h 724265"/>
                <a:gd name="T16" fmla="*/ 739 w 95250"/>
                <a:gd name="T17" fmla="*/ 5540 h 724265"/>
                <a:gd name="T18" fmla="*/ 786 w 95250"/>
                <a:gd name="T19" fmla="*/ 5255 h 724265"/>
                <a:gd name="T20" fmla="*/ 810 w 95250"/>
                <a:gd name="T21" fmla="*/ 4922 h 724265"/>
                <a:gd name="T22" fmla="*/ 858 w 95250"/>
                <a:gd name="T23" fmla="*/ 4708 h 724265"/>
                <a:gd name="T24" fmla="*/ 882 w 95250"/>
                <a:gd name="T25" fmla="*/ 4636 h 724265"/>
                <a:gd name="T26" fmla="*/ 929 w 95250"/>
                <a:gd name="T27" fmla="*/ 4304 h 724265"/>
                <a:gd name="T28" fmla="*/ 953 w 95250"/>
                <a:gd name="T29" fmla="*/ 4232 h 724265"/>
                <a:gd name="T30" fmla="*/ 929 w 95250"/>
                <a:gd name="T31" fmla="*/ 3448 h 724265"/>
                <a:gd name="T32" fmla="*/ 882 w 95250"/>
                <a:gd name="T33" fmla="*/ 3352 h 724265"/>
                <a:gd name="T34" fmla="*/ 786 w 95250"/>
                <a:gd name="T35" fmla="*/ 3210 h 724265"/>
                <a:gd name="T36" fmla="*/ 739 w 95250"/>
                <a:gd name="T37" fmla="*/ 2925 h 724265"/>
                <a:gd name="T38" fmla="*/ 715 w 95250"/>
                <a:gd name="T39" fmla="*/ 2853 h 724265"/>
                <a:gd name="T40" fmla="*/ 739 w 95250"/>
                <a:gd name="T41" fmla="*/ 1545 h 724265"/>
                <a:gd name="T42" fmla="*/ 715 w 95250"/>
                <a:gd name="T43" fmla="*/ 523 h 724265"/>
                <a:gd name="T44" fmla="*/ 643 w 95250"/>
                <a:gd name="T45" fmla="*/ 380 h 724265"/>
                <a:gd name="T46" fmla="*/ 619 w 95250"/>
                <a:gd name="T47" fmla="*/ 309 h 724265"/>
                <a:gd name="T48" fmla="*/ 572 w 95250"/>
                <a:gd name="T49" fmla="*/ 238 h 724265"/>
                <a:gd name="T50" fmla="*/ 548 w 95250"/>
                <a:gd name="T51" fmla="*/ 166 h 724265"/>
                <a:gd name="T52" fmla="*/ 405 w 95250"/>
                <a:gd name="T53" fmla="*/ 71 h 724265"/>
                <a:gd name="T54" fmla="*/ 262 w 95250"/>
                <a:gd name="T55" fmla="*/ 0 h 724265"/>
                <a:gd name="T56" fmla="*/ 167 w 95250"/>
                <a:gd name="T57" fmla="*/ 24 h 724265"/>
                <a:gd name="T58" fmla="*/ 95 w 95250"/>
                <a:gd name="T59" fmla="*/ 262 h 724265"/>
                <a:gd name="T60" fmla="*/ 71 w 95250"/>
                <a:gd name="T61" fmla="*/ 3115 h 724265"/>
                <a:gd name="T62" fmla="*/ 48 w 95250"/>
                <a:gd name="T63" fmla="*/ 4066 h 724265"/>
                <a:gd name="T64" fmla="*/ 24 w 95250"/>
                <a:gd name="T65" fmla="*/ 4137 h 724265"/>
                <a:gd name="T66" fmla="*/ 0 w 95250"/>
                <a:gd name="T67" fmla="*/ 4232 h 724265"/>
                <a:gd name="T68" fmla="*/ 24 w 95250"/>
                <a:gd name="T69" fmla="*/ 6325 h 724265"/>
                <a:gd name="T70" fmla="*/ 48 w 95250"/>
                <a:gd name="T71" fmla="*/ 6420 h 724265"/>
                <a:gd name="T72" fmla="*/ 119 w 95250"/>
                <a:gd name="T73" fmla="*/ 6824 h 724265"/>
                <a:gd name="T74" fmla="*/ 167 w 95250"/>
                <a:gd name="T75" fmla="*/ 7062 h 724265"/>
                <a:gd name="T76" fmla="*/ 191 w 95250"/>
                <a:gd name="T77" fmla="*/ 7181 h 724265"/>
                <a:gd name="T78" fmla="*/ 262 w 95250"/>
                <a:gd name="T79" fmla="*/ 7204 h 724265"/>
                <a:gd name="T80" fmla="*/ 429 w 95250"/>
                <a:gd name="T81" fmla="*/ 7228 h 7242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250"/>
                <a:gd name="T124" fmla="*/ 0 h 724265"/>
                <a:gd name="T125" fmla="*/ 95250 w 95250"/>
                <a:gd name="T126" fmla="*/ 724265 h 7242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250" h="724265">
                  <a:moveTo>
                    <a:pt x="42862" y="723900"/>
                  </a:moveTo>
                  <a:cubicBezTo>
                    <a:pt x="44450" y="721519"/>
                    <a:pt x="46803" y="719498"/>
                    <a:pt x="47625" y="716757"/>
                  </a:cubicBezTo>
                  <a:cubicBezTo>
                    <a:pt x="48621" y="713436"/>
                    <a:pt x="51920" y="683215"/>
                    <a:pt x="52387" y="681038"/>
                  </a:cubicBezTo>
                  <a:cubicBezTo>
                    <a:pt x="53439" y="676129"/>
                    <a:pt x="55562" y="671513"/>
                    <a:pt x="57150" y="666750"/>
                  </a:cubicBezTo>
                  <a:lnTo>
                    <a:pt x="59531" y="659607"/>
                  </a:lnTo>
                  <a:cubicBezTo>
                    <a:pt x="60325" y="638176"/>
                    <a:pt x="60574" y="616717"/>
                    <a:pt x="61912" y="595313"/>
                  </a:cubicBezTo>
                  <a:cubicBezTo>
                    <a:pt x="62164" y="591274"/>
                    <a:pt x="63229" y="587312"/>
                    <a:pt x="64294" y="583407"/>
                  </a:cubicBezTo>
                  <a:cubicBezTo>
                    <a:pt x="66275" y="576142"/>
                    <a:pt x="69055" y="569119"/>
                    <a:pt x="71437" y="561975"/>
                  </a:cubicBezTo>
                  <a:cubicBezTo>
                    <a:pt x="72231" y="559594"/>
                    <a:pt x="73327" y="557293"/>
                    <a:pt x="73819" y="554832"/>
                  </a:cubicBezTo>
                  <a:cubicBezTo>
                    <a:pt x="77301" y="537422"/>
                    <a:pt x="75628" y="546932"/>
                    <a:pt x="78581" y="526257"/>
                  </a:cubicBezTo>
                  <a:cubicBezTo>
                    <a:pt x="79375" y="515144"/>
                    <a:pt x="79796" y="503999"/>
                    <a:pt x="80962" y="492919"/>
                  </a:cubicBezTo>
                  <a:cubicBezTo>
                    <a:pt x="81371" y="489039"/>
                    <a:pt x="84477" y="475855"/>
                    <a:pt x="85725" y="471488"/>
                  </a:cubicBezTo>
                  <a:cubicBezTo>
                    <a:pt x="86415" y="469074"/>
                    <a:pt x="87562" y="466794"/>
                    <a:pt x="88106" y="464344"/>
                  </a:cubicBezTo>
                  <a:cubicBezTo>
                    <a:pt x="92008" y="446783"/>
                    <a:pt x="89266" y="450820"/>
                    <a:pt x="92869" y="431007"/>
                  </a:cubicBezTo>
                  <a:cubicBezTo>
                    <a:pt x="93318" y="428537"/>
                    <a:pt x="94456" y="426244"/>
                    <a:pt x="95250" y="423863"/>
                  </a:cubicBezTo>
                  <a:cubicBezTo>
                    <a:pt x="94456" y="397669"/>
                    <a:pt x="94987" y="371402"/>
                    <a:pt x="92869" y="345282"/>
                  </a:cubicBezTo>
                  <a:cubicBezTo>
                    <a:pt x="92582" y="341744"/>
                    <a:pt x="89932" y="338801"/>
                    <a:pt x="88106" y="335757"/>
                  </a:cubicBezTo>
                  <a:cubicBezTo>
                    <a:pt x="85161" y="330849"/>
                    <a:pt x="78581" y="321469"/>
                    <a:pt x="78581" y="321469"/>
                  </a:cubicBezTo>
                  <a:cubicBezTo>
                    <a:pt x="72998" y="304718"/>
                    <a:pt x="79138" y="324802"/>
                    <a:pt x="73819" y="292894"/>
                  </a:cubicBezTo>
                  <a:cubicBezTo>
                    <a:pt x="73406" y="290418"/>
                    <a:pt x="72231" y="288131"/>
                    <a:pt x="71437" y="285750"/>
                  </a:cubicBezTo>
                  <a:cubicBezTo>
                    <a:pt x="72231" y="242094"/>
                    <a:pt x="73819" y="198445"/>
                    <a:pt x="73819" y="154782"/>
                  </a:cubicBezTo>
                  <a:cubicBezTo>
                    <a:pt x="73819" y="120641"/>
                    <a:pt x="72920" y="86496"/>
                    <a:pt x="71437" y="52388"/>
                  </a:cubicBezTo>
                  <a:cubicBezTo>
                    <a:pt x="71152" y="45833"/>
                    <a:pt x="67027" y="43565"/>
                    <a:pt x="64294" y="38100"/>
                  </a:cubicBezTo>
                  <a:cubicBezTo>
                    <a:pt x="63171" y="35855"/>
                    <a:pt x="63035" y="33202"/>
                    <a:pt x="61912" y="30957"/>
                  </a:cubicBezTo>
                  <a:cubicBezTo>
                    <a:pt x="60632" y="28397"/>
                    <a:pt x="58430" y="26373"/>
                    <a:pt x="57150" y="23813"/>
                  </a:cubicBezTo>
                  <a:cubicBezTo>
                    <a:pt x="56028" y="21568"/>
                    <a:pt x="56544" y="18444"/>
                    <a:pt x="54769" y="16669"/>
                  </a:cubicBezTo>
                  <a:cubicBezTo>
                    <a:pt x="50722" y="12622"/>
                    <a:pt x="45244" y="10319"/>
                    <a:pt x="40481" y="7144"/>
                  </a:cubicBezTo>
                  <a:cubicBezTo>
                    <a:pt x="31250" y="990"/>
                    <a:pt x="36051" y="3287"/>
                    <a:pt x="26194" y="0"/>
                  </a:cubicBezTo>
                  <a:cubicBezTo>
                    <a:pt x="23019" y="794"/>
                    <a:pt x="18983" y="68"/>
                    <a:pt x="16669" y="2382"/>
                  </a:cubicBezTo>
                  <a:cubicBezTo>
                    <a:pt x="12752" y="6299"/>
                    <a:pt x="10520" y="21219"/>
                    <a:pt x="9525" y="26194"/>
                  </a:cubicBezTo>
                  <a:cubicBezTo>
                    <a:pt x="8731" y="121444"/>
                    <a:pt x="8335" y="216698"/>
                    <a:pt x="7144" y="311944"/>
                  </a:cubicBezTo>
                  <a:cubicBezTo>
                    <a:pt x="6747" y="343701"/>
                    <a:pt x="6238" y="375468"/>
                    <a:pt x="4762" y="407194"/>
                  </a:cubicBezTo>
                  <a:cubicBezTo>
                    <a:pt x="4645" y="409701"/>
                    <a:pt x="3071" y="411924"/>
                    <a:pt x="2381" y="414338"/>
                  </a:cubicBezTo>
                  <a:cubicBezTo>
                    <a:pt x="1482" y="417485"/>
                    <a:pt x="794" y="420688"/>
                    <a:pt x="0" y="423863"/>
                  </a:cubicBezTo>
                  <a:cubicBezTo>
                    <a:pt x="794" y="493713"/>
                    <a:pt x="863" y="563575"/>
                    <a:pt x="2381" y="633413"/>
                  </a:cubicBezTo>
                  <a:cubicBezTo>
                    <a:pt x="2452" y="636685"/>
                    <a:pt x="4401" y="639685"/>
                    <a:pt x="4762" y="642938"/>
                  </a:cubicBezTo>
                  <a:cubicBezTo>
                    <a:pt x="9071" y="681715"/>
                    <a:pt x="522" y="666341"/>
                    <a:pt x="11906" y="683419"/>
                  </a:cubicBezTo>
                  <a:cubicBezTo>
                    <a:pt x="17741" y="724265"/>
                    <a:pt x="11126" y="685062"/>
                    <a:pt x="16669" y="707232"/>
                  </a:cubicBezTo>
                  <a:cubicBezTo>
                    <a:pt x="17651" y="711158"/>
                    <a:pt x="16805" y="715771"/>
                    <a:pt x="19050" y="719138"/>
                  </a:cubicBezTo>
                  <a:cubicBezTo>
                    <a:pt x="20442" y="721227"/>
                    <a:pt x="23813" y="720725"/>
                    <a:pt x="26194" y="721519"/>
                  </a:cubicBezTo>
                  <a:lnTo>
                    <a:pt x="42862" y="7239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30" name="Łącznik prosty 29"/>
            <p:cNvCxnSpPr>
              <a:cxnSpLocks noChangeShapeType="1"/>
            </p:cNvCxnSpPr>
            <p:nvPr/>
          </p:nvCxnSpPr>
          <p:spPr bwMode="auto">
            <a:xfrm>
              <a:off x="43180" y="58451"/>
              <a:ext cx="21542" cy="16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Prostokąt 30"/>
            <p:cNvSpPr>
              <a:spLocks noChangeArrowheads="1"/>
            </p:cNvSpPr>
            <p:nvPr/>
          </p:nvSpPr>
          <p:spPr bwMode="auto">
            <a:xfrm>
              <a:off x="52959" y="17748"/>
              <a:ext cx="714" cy="292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66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" r="7446"/>
            <a:stretch>
              <a:fillRect/>
            </a:stretch>
          </p:blipFill>
          <p:spPr bwMode="auto">
            <a:xfrm>
              <a:off x="52292" y="53800"/>
              <a:ext cx="6540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upa 32"/>
            <p:cNvGrpSpPr>
              <a:grpSpLocks/>
            </p:cNvGrpSpPr>
            <p:nvPr/>
          </p:nvGrpSpPr>
          <p:grpSpPr bwMode="auto">
            <a:xfrm flipV="1">
              <a:off x="50577" y="30083"/>
              <a:ext cx="5398" cy="5397"/>
              <a:chOff x="50577" y="30083"/>
              <a:chExt cx="5400" cy="5400"/>
            </a:xfrm>
          </p:grpSpPr>
          <p:sp>
            <p:nvSpPr>
              <p:cNvPr id="41" name="Łuk 110"/>
              <p:cNvSpPr>
                <a:spLocks/>
              </p:cNvSpPr>
              <p:nvPr/>
            </p:nvSpPr>
            <p:spPr bwMode="auto">
              <a:xfrm rot="-2700000">
                <a:off x="51705" y="31798"/>
                <a:ext cx="3240" cy="3240"/>
              </a:xfrm>
              <a:custGeom>
                <a:avLst/>
                <a:gdLst>
                  <a:gd name="T0" fmla="*/ 1620 w 324000"/>
                  <a:gd name="T1" fmla="*/ 0 h 324000"/>
                  <a:gd name="T2" fmla="*/ 3240 w 324000"/>
                  <a:gd name="T3" fmla="*/ 1620 h 324000"/>
                  <a:gd name="T4" fmla="*/ 0 60000 65536"/>
                  <a:gd name="T5" fmla="*/ 0 60000 65536"/>
                  <a:gd name="T6" fmla="*/ 0 w 324000"/>
                  <a:gd name="T7" fmla="*/ 0 h 324000"/>
                  <a:gd name="T8" fmla="*/ 324000 w 324000"/>
                  <a:gd name="T9" fmla="*/ 324000 h 324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4000" h="324000" stroke="0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  <a:lnTo>
                      <a:pt x="162000" y="162000"/>
                    </a:lnTo>
                    <a:lnTo>
                      <a:pt x="162000" y="0"/>
                    </a:lnTo>
                    <a:close/>
                  </a:path>
                  <a:path w="324000" h="324000" fill="none">
                    <a:moveTo>
                      <a:pt x="162000" y="0"/>
                    </a:moveTo>
                    <a:cubicBezTo>
                      <a:pt x="251470" y="0"/>
                      <a:pt x="324000" y="72530"/>
                      <a:pt x="324000" y="162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2" name="Łuk 112"/>
              <p:cNvSpPr>
                <a:spLocks/>
              </p:cNvSpPr>
              <p:nvPr/>
            </p:nvSpPr>
            <p:spPr bwMode="auto">
              <a:xfrm rot="-2700000">
                <a:off x="50577" y="30083"/>
                <a:ext cx="5400" cy="5400"/>
              </a:xfrm>
              <a:custGeom>
                <a:avLst/>
                <a:gdLst>
                  <a:gd name="T0" fmla="*/ 2700 w 540000"/>
                  <a:gd name="T1" fmla="*/ 0 h 540000"/>
                  <a:gd name="T2" fmla="*/ 5400 w 540000"/>
                  <a:gd name="T3" fmla="*/ 2700 h 540000"/>
                  <a:gd name="T4" fmla="*/ 0 60000 65536"/>
                  <a:gd name="T5" fmla="*/ 0 60000 65536"/>
                  <a:gd name="T6" fmla="*/ 0 w 540000"/>
                  <a:gd name="T7" fmla="*/ 0 h 540000"/>
                  <a:gd name="T8" fmla="*/ 540000 w 540000"/>
                  <a:gd name="T9" fmla="*/ 540000 h 540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000" h="540000" stroke="0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  <a:lnTo>
                      <a:pt x="270000" y="270000"/>
                    </a:lnTo>
                    <a:lnTo>
                      <a:pt x="270000" y="0"/>
                    </a:lnTo>
                    <a:close/>
                  </a:path>
                  <a:path w="540000" h="540000" fill="none">
                    <a:moveTo>
                      <a:pt x="270000" y="0"/>
                    </a:moveTo>
                    <a:cubicBezTo>
                      <a:pt x="419117" y="0"/>
                      <a:pt x="540000" y="120883"/>
                      <a:pt x="540000" y="270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3" name="Łuk 113"/>
              <p:cNvSpPr>
                <a:spLocks/>
              </p:cNvSpPr>
              <p:nvPr/>
            </p:nvSpPr>
            <p:spPr bwMode="auto">
              <a:xfrm rot="-2700000">
                <a:off x="51117" y="30956"/>
                <a:ext cx="4320" cy="4320"/>
              </a:xfrm>
              <a:custGeom>
                <a:avLst/>
                <a:gdLst>
                  <a:gd name="T0" fmla="*/ 2160 w 432000"/>
                  <a:gd name="T1" fmla="*/ 0 h 432000"/>
                  <a:gd name="T2" fmla="*/ 4320 w 432000"/>
                  <a:gd name="T3" fmla="*/ 2160 h 432000"/>
                  <a:gd name="T4" fmla="*/ 0 60000 65536"/>
                  <a:gd name="T5" fmla="*/ 0 60000 65536"/>
                  <a:gd name="T6" fmla="*/ 0 w 432000"/>
                  <a:gd name="T7" fmla="*/ 0 h 432000"/>
                  <a:gd name="T8" fmla="*/ 432000 w 432000"/>
                  <a:gd name="T9" fmla="*/ 432000 h 4320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000" h="432000" stroke="0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  <a:lnTo>
                      <a:pt x="216000" y="216000"/>
                    </a:lnTo>
                    <a:lnTo>
                      <a:pt x="216000" y="0"/>
                    </a:lnTo>
                    <a:close/>
                  </a:path>
                  <a:path w="432000" h="432000" fill="none">
                    <a:moveTo>
                      <a:pt x="216000" y="0"/>
                    </a:moveTo>
                    <a:cubicBezTo>
                      <a:pt x="335294" y="0"/>
                      <a:pt x="432000" y="96706"/>
                      <a:pt x="432000" y="216000"/>
                    </a:cubicBezTo>
                  </a:path>
                </a:pathLst>
              </a:custGeom>
              <a:noFill/>
              <a:ln w="9525">
                <a:solidFill>
                  <a:srgbClr val="4843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cxnSp>
          <p:nvCxnSpPr>
            <p:cNvPr id="34" name="Łącznik prosty 33"/>
            <p:cNvCxnSpPr>
              <a:cxnSpLocks noChangeShapeType="1"/>
            </p:cNvCxnSpPr>
            <p:nvPr/>
          </p:nvCxnSpPr>
          <p:spPr bwMode="auto">
            <a:xfrm rot="5400000">
              <a:off x="15215" y="51141"/>
              <a:ext cx="7573" cy="1588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Łącznik prosty 34"/>
            <p:cNvCxnSpPr>
              <a:cxnSpLocks noChangeShapeType="1"/>
            </p:cNvCxnSpPr>
            <p:nvPr/>
          </p:nvCxnSpPr>
          <p:spPr bwMode="auto">
            <a:xfrm rot="16200000" flipH="1">
              <a:off x="35695" y="37075"/>
              <a:ext cx="28512" cy="8747"/>
            </a:xfrm>
            <a:prstGeom prst="line">
              <a:avLst/>
            </a:prstGeom>
            <a:noFill/>
            <a:ln w="952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bjaśnienie liniowe 2 35"/>
            <p:cNvSpPr>
              <a:spLocks/>
            </p:cNvSpPr>
            <p:nvPr/>
          </p:nvSpPr>
          <p:spPr bwMode="auto">
            <a:xfrm flipH="1">
              <a:off x="27455" y="34435"/>
              <a:ext cx="14436" cy="425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94926"/>
                <a:gd name="adj6" fmla="val -85713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Braki </a:t>
              </a:r>
              <a:r>
                <a:rPr lang="pl-PL" sz="1200" kern="1200" dirty="0" smtClean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w wypełnieniu </a:t>
              </a:r>
              <a:endParaRPr lang="pl-PL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7" name="Objaśnienie liniowe 2 36"/>
            <p:cNvSpPr>
              <a:spLocks/>
            </p:cNvSpPr>
            <p:nvPr/>
          </p:nvSpPr>
          <p:spPr bwMode="auto">
            <a:xfrm>
              <a:off x="30495" y="22352"/>
              <a:ext cx="12669" cy="266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12222"/>
                <a:gd name="adj6" fmla="val -57935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Sygnał odbity</a:t>
              </a:r>
              <a:endParaRPr lang="pl-PL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8" name="Objaśnienie liniowe 2 37"/>
            <p:cNvSpPr>
              <a:spLocks/>
            </p:cNvSpPr>
            <p:nvPr/>
          </p:nvSpPr>
          <p:spPr bwMode="auto">
            <a:xfrm>
              <a:off x="30067" y="41052"/>
              <a:ext cx="16145" cy="26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70380"/>
                <a:gd name="adj6" fmla="val -41301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Głowica pomiarowa</a:t>
              </a:r>
              <a:endParaRPr lang="pl-PL" sz="12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9" name="Objaśnienie liniowe 2 38"/>
            <p:cNvSpPr>
              <a:spLocks/>
            </p:cNvSpPr>
            <p:nvPr/>
          </p:nvSpPr>
          <p:spPr bwMode="auto">
            <a:xfrm flipH="1">
              <a:off x="4016" y="47720"/>
              <a:ext cx="13510" cy="26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12222"/>
                <a:gd name="adj6" fmla="val -36486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Sygnał nadany</a:t>
              </a:r>
              <a:endParaRPr lang="pl-PL" sz="12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0" name="Objaśnienie liniowe 2 39"/>
            <p:cNvSpPr>
              <a:spLocks/>
            </p:cNvSpPr>
            <p:nvPr/>
          </p:nvSpPr>
          <p:spPr bwMode="auto">
            <a:xfrm flipH="1">
              <a:off x="30591" y="26685"/>
              <a:ext cx="12636" cy="26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82361"/>
                <a:gd name="adj6" fmla="val -64968"/>
              </a:avLst>
            </a:prstGeom>
            <a:noFill/>
            <a:ln w="9525">
              <a:solidFill>
                <a:srgbClr val="4E612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pl-PL" sz="1200" kern="1200" dirty="0">
                  <a:solidFill>
                    <a:srgbClr val="000000"/>
                  </a:solidFill>
                  <a:effectLst/>
                  <a:latin typeface="+mn-lt"/>
                  <a:ea typeface="Times New Roman" panose="02020603050405020304" pitchFamily="18" charset="0"/>
                </a:rPr>
                <a:t>Sygnał odbity</a:t>
              </a:r>
              <a:endParaRPr lang="pl-PL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3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5000"/>
                <a:lumOff val="45000"/>
              </a:schemeClr>
            </a:gs>
            <a:gs pos="8000">
              <a:schemeClr val="tx1">
                <a:lumMod val="40000"/>
                <a:lumOff val="60000"/>
              </a:schemeClr>
            </a:gs>
            <a:gs pos="21000">
              <a:schemeClr val="tx1">
                <a:lumMod val="0"/>
                <a:lumOff val="100000"/>
              </a:schemeClr>
            </a:gs>
            <a:gs pos="96000">
              <a:srgbClr val="F6F6F6">
                <a:lumMod val="68000"/>
              </a:srgbClr>
            </a:gs>
            <a:gs pos="86000">
              <a:srgbClr val="F9F9F9"/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833" y="510164"/>
            <a:ext cx="7615451" cy="500066"/>
          </a:xfrm>
          <a:solidFill>
            <a:schemeClr val="tx1"/>
          </a:solidFill>
        </p:spPr>
        <p:txBody>
          <a:bodyPr/>
          <a:lstStyle/>
          <a:p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  <a:cs typeface="Tahoma" pitchFamily="34" charset="0"/>
              </a:rPr>
              <a:t>Moduły funkcjonalne SONAR</a:t>
            </a:r>
            <a:endParaRPr lang="ko-KR" altLang="en-US" sz="2400" dirty="0">
              <a:solidFill>
                <a:schemeClr val="bg1"/>
              </a:solidFill>
              <a:ea typeface="굴림" pitchFamily="50" charset="-127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84933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  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www</a:t>
            </a: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.kofama.com.pl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9" y="1289449"/>
            <a:ext cx="4528719" cy="322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Sokolowski\Desktop\Zdjęcia\20121022_1135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6649" r="17505" b="16434"/>
          <a:stretch/>
        </p:blipFill>
        <p:spPr bwMode="auto">
          <a:xfrm>
            <a:off x="6621137" y="1486851"/>
            <a:ext cx="2078183" cy="3627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az 8" descr="C:\Users\Sokolowski\Desktop\Zdjęcia\20121022_11361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29" y="1464391"/>
            <a:ext cx="1356903" cy="157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http://upload.wikimedia.org/wikipedia/commons/thumb/5/55/Altium_NanoBoard_3000_AB.JPG/1024px-Altium_NanoBoard_3000_A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" y="5114161"/>
            <a:ext cx="1924298" cy="116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XEM6310 Modu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11" y="5035905"/>
            <a:ext cx="1714500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6084707" y="5393618"/>
            <a:ext cx="1465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rgbClr val="000000"/>
                </a:solidFill>
                <a:latin typeface="+mn-lt"/>
              </a:rPr>
              <a:t>Moduł wyświetlacza</a:t>
            </a:r>
            <a:endParaRPr lang="pl-PL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391226" y="6494805"/>
            <a:ext cx="1822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rgbClr val="000000"/>
                </a:solidFill>
                <a:latin typeface="+mn-lt"/>
              </a:rPr>
              <a:t>Centralny moduł sterujący</a:t>
            </a:r>
            <a:endParaRPr lang="pl-PL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0" y="451499"/>
            <a:ext cx="745042" cy="617395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2085560" y="4623982"/>
            <a:ext cx="17653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rgbClr val="000000"/>
                </a:solidFill>
                <a:latin typeface="+mn-lt"/>
              </a:rPr>
              <a:t>Schemat blokowy SONAR</a:t>
            </a:r>
            <a:endParaRPr lang="pl-PL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Obraz 17" descr="C:\Users\Sokolowski\Desktop\Zdjęcia\20121022_113628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30" y="3243489"/>
            <a:ext cx="1356902" cy="1870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0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5000"/>
                <a:lumOff val="45000"/>
              </a:schemeClr>
            </a:gs>
            <a:gs pos="8000">
              <a:schemeClr val="tx1">
                <a:lumMod val="40000"/>
                <a:lumOff val="60000"/>
              </a:schemeClr>
            </a:gs>
            <a:gs pos="21000">
              <a:schemeClr val="tx1">
                <a:lumMod val="0"/>
                <a:lumOff val="100000"/>
              </a:schemeClr>
            </a:gs>
            <a:gs pos="96000">
              <a:srgbClr val="F6F6F6">
                <a:lumMod val="68000"/>
              </a:srgbClr>
            </a:gs>
            <a:gs pos="86000">
              <a:srgbClr val="F9F9F9"/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833" y="528810"/>
            <a:ext cx="7615451" cy="481420"/>
          </a:xfrm>
          <a:solidFill>
            <a:schemeClr val="tx1"/>
          </a:solidFill>
        </p:spPr>
        <p:txBody>
          <a:bodyPr/>
          <a:lstStyle/>
          <a:p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</a:rPr>
              <a:t>Algorytmy przetwarzania </a:t>
            </a:r>
            <a:r>
              <a:rPr lang="pl-PL" altLang="ko-KR" sz="2400" dirty="0">
                <a:solidFill>
                  <a:schemeClr val="bg1"/>
                </a:solidFill>
                <a:ea typeface="굴림" pitchFamily="50" charset="-127"/>
              </a:rPr>
              <a:t>danych i </a:t>
            </a:r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</a:rPr>
              <a:t>wizualizacji  </a:t>
            </a:r>
            <a:br>
              <a:rPr lang="pl-PL" altLang="ko-KR" sz="2400" dirty="0" smtClean="0">
                <a:solidFill>
                  <a:schemeClr val="bg1"/>
                </a:solidFill>
                <a:ea typeface="굴림" pitchFamily="50" charset="-127"/>
              </a:rPr>
            </a:br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</a:rPr>
              <a:t>stanu </a:t>
            </a:r>
            <a:r>
              <a:rPr lang="pl-PL" altLang="ko-KR" sz="2400" dirty="0">
                <a:solidFill>
                  <a:schemeClr val="bg1"/>
                </a:solidFill>
                <a:ea typeface="굴림" pitchFamily="50" charset="-127"/>
              </a:rPr>
              <a:t>wklejania kotwy stalowej</a:t>
            </a:r>
            <a:endParaRPr lang="ko-KR" altLang="en-US" sz="2400" dirty="0">
              <a:solidFill>
                <a:schemeClr val="bg1"/>
              </a:solidFill>
              <a:ea typeface="굴림" pitchFamily="50" charset="-127"/>
              <a:cs typeface="Tahom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84933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  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www.</a:t>
            </a:r>
            <a:r>
              <a:rPr kumimoji="0" lang="pl-PL" altLang="ko-K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kofam</a:t>
            </a:r>
            <a:r>
              <a:rPr lang="pl-PL" altLang="ko-KR" sz="1200" kern="0" dirty="0" smtClean="0">
                <a:solidFill>
                  <a:schemeClr val="bg1"/>
                </a:solidFill>
                <a:latin typeface="+mn-lt"/>
                <a:ea typeface="굴림" pitchFamily="50" charset="-127"/>
              </a:rPr>
              <a:t>a.com.pl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0" y="451499"/>
            <a:ext cx="745042" cy="617395"/>
          </a:xfrm>
          <a:prstGeom prst="rect">
            <a:avLst/>
          </a:prstGeom>
        </p:spPr>
      </p:pic>
      <p:pic>
        <p:nvPicPr>
          <p:cNvPr id="21" name="Picture 2" descr="C:\Users\Sokolowski\Dropbox\Marketing\reklamowe\prezentacja\wykres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69" y="682566"/>
            <a:ext cx="9004928" cy="63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rostokąt 22"/>
          <p:cNvSpPr/>
          <p:nvPr/>
        </p:nvSpPr>
        <p:spPr>
          <a:xfrm>
            <a:off x="6856467" y="1702193"/>
            <a:ext cx="1487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rgbClr val="000000"/>
                </a:solidFill>
                <a:latin typeface="+mn-lt"/>
              </a:rPr>
              <a:t>Kotew bez wklejania</a:t>
            </a:r>
            <a:endParaRPr lang="pl-PL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856467" y="5934896"/>
            <a:ext cx="1434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rgbClr val="000000"/>
                </a:solidFill>
                <a:latin typeface="+mn-lt"/>
              </a:rPr>
              <a:t>Kotew z wklejeniem</a:t>
            </a:r>
            <a:endParaRPr lang="pl-PL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6" name="Obraz 25" descr="C:\Users\VTI\Downloads\Sonar zdjęcia\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12976" b="8000"/>
          <a:stretch/>
        </p:blipFill>
        <p:spPr bwMode="auto">
          <a:xfrm>
            <a:off x="1397627" y="4417876"/>
            <a:ext cx="1847435" cy="2001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Prostokąt 26"/>
          <p:cNvSpPr/>
          <p:nvPr/>
        </p:nvSpPr>
        <p:spPr>
          <a:xfrm>
            <a:off x="1698237" y="6461866"/>
            <a:ext cx="1359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rgbClr val="000000"/>
                </a:solidFill>
                <a:latin typeface="+mn-lt"/>
              </a:rPr>
              <a:t>Urządzenie SONAR</a:t>
            </a:r>
            <a:endParaRPr lang="pl-PL" sz="1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Obraz 9" descr="D:\MTC\zdjecia\2013.03.27 Kotwy\20130327_1357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9" y="1979192"/>
            <a:ext cx="3073705" cy="2122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1308474" y="4115059"/>
            <a:ext cx="2025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rgbClr val="000000"/>
                </a:solidFill>
                <a:latin typeface="+mn-lt"/>
              </a:rPr>
              <a:t>Stanowisko badawcze SONAR</a:t>
            </a:r>
            <a:endParaRPr lang="pl-PL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5000"/>
                <a:lumOff val="45000"/>
              </a:schemeClr>
            </a:gs>
            <a:gs pos="11000">
              <a:schemeClr val="tx1">
                <a:lumMod val="40000"/>
                <a:lumOff val="60000"/>
              </a:schemeClr>
            </a:gs>
            <a:gs pos="15000">
              <a:schemeClr val="tx1">
                <a:lumMod val="0"/>
                <a:lumOff val="100000"/>
              </a:schemeClr>
            </a:gs>
            <a:gs pos="100000">
              <a:schemeClr val="bg1">
                <a:lumMod val="9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84933" y="6572272"/>
            <a:ext cx="2659067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pl-PL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   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www.</a:t>
            </a:r>
            <a:r>
              <a:rPr lang="pl-PL" altLang="ko-KR" sz="1200" kern="0" dirty="0" smtClean="0">
                <a:solidFill>
                  <a:schemeClr val="bg1"/>
                </a:solidFill>
                <a:latin typeface="+mn-lt"/>
                <a:ea typeface="굴림" pitchFamily="50" charset="-127"/>
              </a:rPr>
              <a:t>kofama.com.pl</a:t>
            </a: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굴림" pitchFamily="50" charset="-127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00042"/>
            <a:ext cx="7643865" cy="500066"/>
          </a:xfrm>
          <a:solidFill>
            <a:schemeClr val="tx1"/>
          </a:solidFill>
        </p:spPr>
        <p:txBody>
          <a:bodyPr/>
          <a:lstStyle/>
          <a:p>
            <a:r>
              <a:rPr lang="pl-PL" altLang="ko-KR" sz="2400" dirty="0" smtClean="0">
                <a:solidFill>
                  <a:schemeClr val="bg1"/>
                </a:solidFill>
                <a:ea typeface="굴림" pitchFamily="50" charset="-127"/>
                <a:cs typeface="Tahoma" pitchFamily="34" charset="0"/>
              </a:rPr>
              <a:t>	</a:t>
            </a:r>
            <a:endParaRPr lang="ko-KR" altLang="en-US" sz="2400" dirty="0">
              <a:solidFill>
                <a:schemeClr val="bg1"/>
              </a:solidFill>
              <a:ea typeface="굴림" pitchFamily="50" charset="-127"/>
              <a:cs typeface="Tahoma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09684" y="1883390"/>
            <a:ext cx="7492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pl-PL" sz="32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Dziękujemy za uwagę!</a:t>
            </a:r>
          </a:p>
          <a:p>
            <a:pPr algn="ctr"/>
            <a:endParaRPr lang="pl-PL" sz="32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/>
            <a:endParaRPr lang="pl-PL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pl-PL" sz="240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Kofama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Koźle S.A.</a:t>
            </a:r>
            <a:endParaRPr lang="it-IT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Ul. Portowa 47</a:t>
            </a:r>
            <a:endParaRPr lang="it-IT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47 – 205 Kędzierzyn - Koźle</a:t>
            </a:r>
            <a:endParaRPr lang="it-IT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hlinkClick r:id="rId2"/>
              </a:rPr>
              <a:t>www.</a:t>
            </a:r>
            <a:r>
              <a:rPr lang="pl-PL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hlinkClick r:id="rId2"/>
              </a:rPr>
              <a:t>kofama.com</a:t>
            </a:r>
            <a:r>
              <a:rPr lang="it-IT" sz="2400" dirty="0" smtClean="0">
                <a:solidFill>
                  <a:schemeClr val="tx1">
                    <a:lumMod val="50000"/>
                  </a:schemeClr>
                </a:solidFill>
                <a:latin typeface="+mn-lt"/>
                <a:hlinkClick r:id="rId2"/>
              </a:rPr>
              <a:t>.pl</a:t>
            </a:r>
            <a:endParaRPr lang="it-IT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pl-PL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00" y="451499"/>
            <a:ext cx="745042" cy="6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h8_Presentation">
  <a:themeElements>
    <a:clrScheme name="Niestandardowy 3">
      <a:dk1>
        <a:srgbClr val="7F7F7F"/>
      </a:dk1>
      <a:lt1>
        <a:srgbClr val="FFFFFF"/>
      </a:lt1>
      <a:dk2>
        <a:srgbClr val="2D2D2D"/>
      </a:dk2>
      <a:lt2>
        <a:srgbClr val="383838"/>
      </a:lt2>
      <a:accent1>
        <a:srgbClr val="707070"/>
      </a:accent1>
      <a:accent2>
        <a:srgbClr val="383838"/>
      </a:accent2>
      <a:accent3>
        <a:srgbClr val="161616"/>
      </a:accent3>
      <a:accent4>
        <a:srgbClr val="C00000"/>
      </a:accent4>
      <a:accent5>
        <a:srgbClr val="7F0000"/>
      </a:accent5>
      <a:accent6>
        <a:srgbClr val="BFBFBF"/>
      </a:accent6>
      <a:hlink>
        <a:srgbClr val="7F7F7F"/>
      </a:hlink>
      <a:folHlink>
        <a:srgbClr val="E0E0E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sh8_Presentation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8_Presentation 2">
        <a:dk1>
          <a:srgbClr val="000000"/>
        </a:dk1>
        <a:lt1>
          <a:srgbClr val="FFFFFF"/>
        </a:lt1>
        <a:dk2>
          <a:srgbClr val="9FD589"/>
        </a:dk2>
        <a:lt2>
          <a:srgbClr val="B2B2B2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8_Presentation 3">
        <a:dk1>
          <a:srgbClr val="000000"/>
        </a:dk1>
        <a:lt1>
          <a:srgbClr val="FFFFFF"/>
        </a:lt1>
        <a:dk2>
          <a:srgbClr val="B7D5E5"/>
        </a:dk2>
        <a:lt2>
          <a:srgbClr val="B2B2B2"/>
        </a:lt2>
        <a:accent1>
          <a:srgbClr val="47B5C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1D7E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8_Presentation 4">
        <a:dk1>
          <a:srgbClr val="000000"/>
        </a:dk1>
        <a:lt1>
          <a:srgbClr val="FFFFFF"/>
        </a:lt1>
        <a:dk2>
          <a:srgbClr val="9CC5DC"/>
        </a:dk2>
        <a:lt2>
          <a:srgbClr val="4D4D4D"/>
        </a:lt2>
        <a:accent1>
          <a:srgbClr val="7B93D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FC8EC"/>
        </a:accent5>
        <a:accent6>
          <a:srgbClr val="8AB9E7"/>
        </a:accent6>
        <a:hlink>
          <a:srgbClr val="51DFCB"/>
        </a:hlink>
        <a:folHlink>
          <a:srgbClr val="ECAF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1570</TotalTime>
  <Words>149</Words>
  <Application>Microsoft Office PowerPoint</Application>
  <PresentationFormat>Pokaz na ekranie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맑은 고딕</vt:lpstr>
      <vt:lpstr>Arial</vt:lpstr>
      <vt:lpstr>Arial Black</vt:lpstr>
      <vt:lpstr>Calibri</vt:lpstr>
      <vt:lpstr>굴림</vt:lpstr>
      <vt:lpstr>Tahoma</vt:lpstr>
      <vt:lpstr>Times New Roman</vt:lpstr>
      <vt:lpstr>Verdana</vt:lpstr>
      <vt:lpstr>Wingdings</vt:lpstr>
      <vt:lpstr>psh8_Presentation</vt:lpstr>
      <vt:lpstr> SONAR – Ultradźwiękowy system diagnostyki stanu zamocowania kotew stalowych w górotworze  Kofama Koźle S.A. </vt:lpstr>
      <vt:lpstr> Plan prezentacji</vt:lpstr>
      <vt:lpstr> Geneza projektu – problemy badawcze</vt:lpstr>
      <vt:lpstr> Koncepcja systemu SONAR</vt:lpstr>
      <vt:lpstr> Koncepcja pomiarów</vt:lpstr>
      <vt:lpstr>Moduły funkcjonalne SONAR</vt:lpstr>
      <vt:lpstr>Algorytmy przetwarzania danych i wizualizacji   stanu wklejania kotwy stalowej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Testing Center</dc:title>
  <dc:creator>Sokolowski</dc:creator>
  <cp:lastModifiedBy>Dell</cp:lastModifiedBy>
  <cp:revision>107</cp:revision>
  <dcterms:created xsi:type="dcterms:W3CDTF">2012-03-23T23:48:28Z</dcterms:created>
  <dcterms:modified xsi:type="dcterms:W3CDTF">2018-02-09T11:27:24Z</dcterms:modified>
</cp:coreProperties>
</file>